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sldIdLst>
    <p:sldId id="315" r:id="rId2"/>
    <p:sldId id="326" r:id="rId3"/>
    <p:sldId id="256" r:id="rId4"/>
    <p:sldId id="259" r:id="rId5"/>
    <p:sldId id="261" r:id="rId6"/>
    <p:sldId id="263"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6" r:id="rId58"/>
    <p:sldId id="317" r:id="rId59"/>
    <p:sldId id="318" r:id="rId60"/>
    <p:sldId id="319" r:id="rId61"/>
    <p:sldId id="320" r:id="rId62"/>
    <p:sldId id="321" r:id="rId63"/>
    <p:sldId id="322" r:id="rId64"/>
    <p:sldId id="323" r:id="rId65"/>
    <p:sldId id="324" r:id="rId66"/>
    <p:sldId id="325" r:id="rId67"/>
    <p:sldId id="314" r:id="rId6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80" y="60"/>
      </p:cViewPr>
      <p:guideLst>
        <p:guide orient="horz" pos="336"/>
        <p:guide pos="1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E6CE733A-41F7-4CF0-938A-C98004FEA1C1}" type="datetimeFigureOut">
              <a:rPr lang="en-US" smtClean="0"/>
              <a:t>10/25/2017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BA385FB3-D49E-489F-8BC1-FD0537E078B8}" type="slidenum">
              <a:rPr lang="en-US" smtClean="0"/>
              <a:t>‹#›</a:t>
            </a:fld>
            <a:endParaRPr lang="en-US"/>
          </a:p>
        </p:txBody>
      </p:sp>
    </p:spTree>
    <p:extLst>
      <p:ext uri="{BB962C8B-B14F-4D97-AF65-F5344CB8AC3E}">
        <p14:creationId xmlns:p14="http://schemas.microsoft.com/office/powerpoint/2010/main" val="351714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eaLnBrk="1" latinLnBrk="0" hangingPunct="1"/>
            <a:fld id="{E6F9B8CD-342D-4579-98EC-A8FD6B7370E1}" type="datetimeFigureOut">
              <a:rPr lang="en-US" smtClean="0"/>
              <a:pPr eaLnBrk="1" latinLnBrk="0" hangingPunct="1"/>
              <a:t>10/25/2017</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10/25/2017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10/25/2017</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10/25/2017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10/25/2017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10/25/2017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10/25/2017</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10/25/2017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10/25/2017</a:t>
            </a:fld>
            <a:endParaRPr lang="en-US" dirty="0"/>
          </a:p>
        </p:txBody>
      </p:sp>
      <p:sp>
        <p:nvSpPr>
          <p:cNvPr id="22" name="Slide Number Placeholder 21"/>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10/25/2017</a:t>
            </a:fld>
            <a:endParaRPr lang="en-US"/>
          </a:p>
        </p:txBody>
      </p:sp>
      <p:sp>
        <p:nvSpPr>
          <p:cNvPr id="18" name="Slide Number Placeholder 17"/>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10/25/2017</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3.govst.edu/adecastro/CM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vst.edu/login/cmslogin.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mailto:adecastro@govst.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00100" y="2133600"/>
            <a:ext cx="7467600" cy="2342054"/>
          </a:xfrm>
        </p:spPr>
        <p:txBody>
          <a:bodyPr>
            <a:normAutofit lnSpcReduction="10000"/>
          </a:bodyPr>
          <a:lstStyle/>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Open a browser (Firefox preferably) </a:t>
            </a:r>
          </a:p>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Type in these URLs to download training material</a:t>
            </a:r>
          </a:p>
          <a:p>
            <a:pPr lvl="1"/>
            <a:r>
              <a:rPr lang="en-US" sz="2800" dirty="0" smtClean="0">
                <a:latin typeface="Arial" panose="020B0604020202020204" pitchFamily="34" charset="0"/>
                <a:ea typeface="Adobe Gothic Std B" pitchFamily="34" charset="-128"/>
                <a:cs typeface="Arial" panose="020B0604020202020204" pitchFamily="34" charset="0"/>
                <a:hlinkClick r:id="rId2"/>
              </a:rPr>
              <a:t>http://www3.govst.edu/adecastro/CMS/</a:t>
            </a:r>
            <a:endParaRPr lang="en-US" sz="2800" dirty="0">
              <a:latin typeface="Arial" panose="020B0604020202020204" pitchFamily="34" charset="0"/>
              <a:ea typeface="Adobe Gothic Std B" pitchFamily="34" charset="-128"/>
              <a:cs typeface="Arial" panose="020B0604020202020204" pitchFamily="34" charset="0"/>
            </a:endParaRPr>
          </a:p>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Download the files to your desktop</a:t>
            </a:r>
          </a:p>
          <a:p>
            <a:pPr marL="342900" indent="-342900">
              <a:buFont typeface="+mj-lt"/>
              <a:buAutoNum type="arabicPeriod"/>
            </a:pPr>
            <a:endParaRPr lang="en-US" dirty="0">
              <a:latin typeface="Adobe Gothic Std B" pitchFamily="34" charset="-128"/>
              <a:ea typeface="Adobe Gothic Std B" pitchFamily="34" charset="-128"/>
            </a:endParaRPr>
          </a:p>
        </p:txBody>
      </p:sp>
      <p:sp>
        <p:nvSpPr>
          <p:cNvPr id="2" name="TextBox 1"/>
          <p:cNvSpPr txBox="1"/>
          <p:nvPr/>
        </p:nvSpPr>
        <p:spPr>
          <a:xfrm>
            <a:off x="457200" y="989182"/>
            <a:ext cx="8153400" cy="384721"/>
          </a:xfrm>
          <a:prstGeom prst="rect">
            <a:avLst/>
          </a:prstGeom>
          <a:noFill/>
        </p:spPr>
        <p:txBody>
          <a:bodyPr wrap="square" rtlCol="0">
            <a:spAutoFit/>
          </a:bodyPr>
          <a:lstStyle/>
          <a:p>
            <a:r>
              <a:rPr lang="en-US" sz="1900" dirty="0" smtClean="0">
                <a:latin typeface="Adobe Gothic Std B" pitchFamily="34" charset="-128"/>
                <a:ea typeface="Adobe Gothic Std B" pitchFamily="34" charset="-128"/>
              </a:rPr>
              <a:t>WELCOME TO THE CONTENT MANAGEMENT SYSTEM (CMS) TRAINING</a:t>
            </a:r>
            <a:endParaRPr lang="en-US" sz="19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908402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769501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52308" y="762000"/>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the TITLE of your page which corresponds with the blue TITLE bar of your page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p:nvPr/>
        </p:nvCxnSpPr>
        <p:spPr>
          <a:xfrm flipH="1">
            <a:off x="2514600" y="1447800"/>
            <a:ext cx="1637708" cy="457200"/>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4419600" y="1907736"/>
            <a:ext cx="3010492" cy="1815882"/>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the Header Image which you can upload an image (It has to be 727 x 287). Click here to upload a new header image for the top of your page. (See slide #14 on Uploading Images)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1" name="Straight Arrow Connector 10"/>
          <p:cNvCxnSpPr>
            <a:stCxn id="10" idx="1"/>
          </p:cNvCxnSpPr>
          <p:nvPr/>
        </p:nvCxnSpPr>
        <p:spPr>
          <a:xfrm flipH="1">
            <a:off x="3638254" y="2815677"/>
            <a:ext cx="781346" cy="906550"/>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cxnSp>
        <p:nvCxnSpPr>
          <p:cNvPr id="7" name="Straight Arrow Connector 6"/>
          <p:cNvCxnSpPr/>
          <p:nvPr/>
        </p:nvCxnSpPr>
        <p:spPr>
          <a:xfrm flipH="1">
            <a:off x="4038600" y="3723618"/>
            <a:ext cx="1371600" cy="1305582"/>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0670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4676"/>
            <a:ext cx="7609784" cy="5104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48446" y="1501610"/>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if you want to place a YouTube video instead of a Header image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p:nvPr/>
        </p:nvCxnSpPr>
        <p:spPr>
          <a:xfrm flipH="1">
            <a:off x="2641810" y="2332607"/>
            <a:ext cx="1637708" cy="457200"/>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5334000" y="2561207"/>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the where you place the URL of the YouTube video</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1" name="Straight Arrow Connector 10"/>
          <p:cNvCxnSpPr/>
          <p:nvPr/>
        </p:nvCxnSpPr>
        <p:spPr>
          <a:xfrm flipH="1">
            <a:off x="3276600" y="2995940"/>
            <a:ext cx="2057400" cy="174867"/>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4677016" y="4085207"/>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the where you place an intro paragraph, that’s bigger and more pronounced than 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4" name="Straight Arrow Connector 13"/>
          <p:cNvCxnSpPr/>
          <p:nvPr/>
        </p:nvCxnSpPr>
        <p:spPr>
          <a:xfrm flipH="1" flipV="1">
            <a:off x="2971800" y="3475607"/>
            <a:ext cx="1705216" cy="1044333"/>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46442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795250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77046" y="1531203"/>
            <a:ext cx="3010492" cy="338554"/>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your content area</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p:nvPr/>
        </p:nvCxnSpPr>
        <p:spPr>
          <a:xfrm flipH="1">
            <a:off x="4445974" y="1869757"/>
            <a:ext cx="1663490" cy="949643"/>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3657600" y="36576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here to open an edit window to edit your 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1" name="Straight Arrow Connector 10"/>
          <p:cNvCxnSpPr/>
          <p:nvPr/>
        </p:nvCxnSpPr>
        <p:spPr>
          <a:xfrm flipH="1" flipV="1">
            <a:off x="2057400" y="2438400"/>
            <a:ext cx="1676400" cy="1219200"/>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2" name="Rectangle 1"/>
          <p:cNvSpPr/>
          <p:nvPr/>
        </p:nvSpPr>
        <p:spPr>
          <a:xfrm>
            <a:off x="1828800" y="2209800"/>
            <a:ext cx="304800" cy="304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60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6895"/>
            <a:ext cx="7848600" cy="526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115986"/>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This is your content editing area. This is where you type in or cut and paste your 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a:stCxn id="3" idx="2"/>
          </p:cNvCxnSpPr>
          <p:nvPr/>
        </p:nvCxnSpPr>
        <p:spPr>
          <a:xfrm flipH="1">
            <a:off x="5943600" y="1946983"/>
            <a:ext cx="1429046" cy="1323112"/>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0" name="TextBox 9"/>
          <p:cNvSpPr txBox="1"/>
          <p:nvPr/>
        </p:nvSpPr>
        <p:spPr>
          <a:xfrm>
            <a:off x="381000" y="4946495"/>
            <a:ext cx="5943600" cy="830997"/>
          </a:xfrm>
          <a:prstGeom prst="rect">
            <a:avLst/>
          </a:prstGeom>
          <a:solidFill>
            <a:schemeClr val="bg1"/>
          </a:solidFill>
          <a:ln w="38100">
            <a:solidFill>
              <a:schemeClr val="accent1">
                <a:lumMod val="75000"/>
              </a:schemeClr>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These are the tools to format your content, add links to your content, place images into your page, and to create tables in. It resembles most word processing functions like Microsoft Word.</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1" name="Straight Arrow Connector 10"/>
          <p:cNvCxnSpPr/>
          <p:nvPr/>
        </p:nvCxnSpPr>
        <p:spPr>
          <a:xfrm flipV="1">
            <a:off x="838200" y="2965295"/>
            <a:ext cx="1143000" cy="1981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600200" y="2431895"/>
            <a:ext cx="4114800" cy="53340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74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7848600" cy="526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122491"/>
            <a:ext cx="3010492" cy="1569660"/>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To add content or edit existing content just click in the window where you want to update your content. You can select text and delete them or format them</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a:stCxn id="3" idx="2"/>
          </p:cNvCxnSpPr>
          <p:nvPr/>
        </p:nvCxnSpPr>
        <p:spPr>
          <a:xfrm flipH="1">
            <a:off x="5943600" y="2692151"/>
            <a:ext cx="1429046" cy="584449"/>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2" name="Rectangle 1"/>
          <p:cNvSpPr/>
          <p:nvPr/>
        </p:nvSpPr>
        <p:spPr>
          <a:xfrm>
            <a:off x="1752600" y="3429000"/>
            <a:ext cx="3581400" cy="152400"/>
          </a:xfrm>
          <a:prstGeom prst="rect">
            <a:avLst/>
          </a:prstGeom>
          <a:solidFill>
            <a:srgbClr val="57D3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862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6895"/>
            <a:ext cx="7848600" cy="526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0" y="1115986"/>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 can also add images into your content while you’re editing at the same time. Click where you want your image to appear on your content page, then click on the File Cabinet  icon to open up the Add File window.</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a:stCxn id="3" idx="1"/>
          </p:cNvCxnSpPr>
          <p:nvPr/>
        </p:nvCxnSpPr>
        <p:spPr>
          <a:xfrm flipH="1">
            <a:off x="4229100" y="2147038"/>
            <a:ext cx="1638300" cy="361058"/>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3962400" y="2381220"/>
            <a:ext cx="266700" cy="2537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77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115653" cy="589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84637" y="3533787"/>
            <a:ext cx="3010492" cy="1815882"/>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 Add File (which an image is) window appears. The first thing to do is check the folder you need the image to be placed in. It should be placed in the same folder as your webpage  is.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a:stCxn id="3" idx="1"/>
          </p:cNvCxnSpPr>
          <p:nvPr/>
        </p:nvCxnSpPr>
        <p:spPr>
          <a:xfrm flipH="1" flipV="1">
            <a:off x="3048000" y="4371987"/>
            <a:ext cx="2036637" cy="69741"/>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9" name="Rectangle 8"/>
          <p:cNvSpPr/>
          <p:nvPr/>
        </p:nvSpPr>
        <p:spPr>
          <a:xfrm>
            <a:off x="2362200" y="4245111"/>
            <a:ext cx="580464" cy="1966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0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115653" cy="589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0" y="4829187"/>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To upload your image, click on the Add Library button.</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9" name="Rectangle 8"/>
          <p:cNvSpPr/>
          <p:nvPr/>
        </p:nvSpPr>
        <p:spPr>
          <a:xfrm>
            <a:off x="3705962" y="2531299"/>
            <a:ext cx="656664" cy="2537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3429000" y="2785050"/>
            <a:ext cx="457200" cy="2044137"/>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37330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18119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478" y="1917937"/>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Type in a Title to give it a filename in the CMS .</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5" name="Straight Arrow Connector 4"/>
          <p:cNvCxnSpPr>
            <a:stCxn id="3" idx="3"/>
          </p:cNvCxnSpPr>
          <p:nvPr/>
        </p:nvCxnSpPr>
        <p:spPr>
          <a:xfrm>
            <a:off x="3345970" y="2210325"/>
            <a:ext cx="649200" cy="685275"/>
          </a:xfrm>
          <a:prstGeom prst="straightConnector1">
            <a:avLst/>
          </a:prstGeom>
          <a:ln w="57150">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335478" y="4267200"/>
            <a:ext cx="3010492" cy="1569660"/>
          </a:xfrm>
          <a:prstGeom prst="rect">
            <a:avLst/>
          </a:prstGeom>
          <a:solidFill>
            <a:schemeClr val="bg1"/>
          </a:solidFill>
          <a:ln w="38100">
            <a:solidFill>
              <a:schemeClr val="accent1">
                <a:lumMod val="75000"/>
              </a:schemeClr>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Then click on the Browse button to select the image you want to upload (the process is  like attaching a picture in an email or posting an image in Facebook) .</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a:stCxn id="11" idx="3"/>
          </p:cNvCxnSpPr>
          <p:nvPr/>
        </p:nvCxnSpPr>
        <p:spPr>
          <a:xfrm flipV="1">
            <a:off x="3345970" y="3276606"/>
            <a:ext cx="877800" cy="1775424"/>
          </a:xfrm>
          <a:prstGeom prst="straightConnector1">
            <a:avLst/>
          </a:prstGeom>
          <a:ln w="57150">
            <a:solidFill>
              <a:schemeClr val="accent1">
                <a:lumMod val="75000"/>
              </a:schemeClr>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2669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08" y="531435"/>
            <a:ext cx="785812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2708" y="3962400"/>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upload window that opens, select the image file you want to use in your content then click on the OPEN button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a:stCxn id="11" idx="3"/>
          </p:cNvCxnSpPr>
          <p:nvPr/>
        </p:nvCxnSpPr>
        <p:spPr>
          <a:xfrm flipV="1">
            <a:off x="3313200" y="2971810"/>
            <a:ext cx="877800" cy="1529199"/>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a:off x="3313200" y="4793398"/>
            <a:ext cx="2859000" cy="38820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8434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00100" y="2133600"/>
            <a:ext cx="7467600" cy="2342054"/>
          </a:xfrm>
        </p:spPr>
        <p:txBody>
          <a:bodyPr>
            <a:normAutofit lnSpcReduction="10000"/>
          </a:bodyPr>
          <a:lstStyle/>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Please hold all questions until after the training unless you have a lesson issue</a:t>
            </a:r>
          </a:p>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Please refrain from discussions during the training</a:t>
            </a:r>
          </a:p>
          <a:p>
            <a:pPr marL="342900" indent="-342900">
              <a:buFont typeface="+mj-lt"/>
              <a:buAutoNum type="arabicPeriod"/>
            </a:pPr>
            <a:r>
              <a:rPr lang="en-US" sz="2800" dirty="0" smtClean="0">
                <a:latin typeface="Arial" panose="020B0604020202020204" pitchFamily="34" charset="0"/>
                <a:ea typeface="Adobe Gothic Std B" pitchFamily="34" charset="-128"/>
                <a:cs typeface="Arial" panose="020B0604020202020204" pitchFamily="34" charset="0"/>
              </a:rPr>
              <a:t>Have patience. You will get this.</a:t>
            </a:r>
            <a:endParaRPr lang="en-US" sz="2800" dirty="0" smtClean="0">
              <a:latin typeface="Arial" panose="020B0604020202020204" pitchFamily="34" charset="0"/>
              <a:ea typeface="Adobe Gothic Std B" pitchFamily="34" charset="-128"/>
              <a:cs typeface="Arial" panose="020B0604020202020204" pitchFamily="34" charset="0"/>
            </a:endParaRPr>
          </a:p>
          <a:p>
            <a:pPr marL="342900" indent="-342900">
              <a:buFont typeface="+mj-lt"/>
              <a:buAutoNum type="arabicPeriod"/>
            </a:pPr>
            <a:endParaRPr lang="en-US" dirty="0">
              <a:latin typeface="Adobe Gothic Std B" pitchFamily="34" charset="-128"/>
              <a:ea typeface="Adobe Gothic Std B" pitchFamily="34" charset="-128"/>
            </a:endParaRPr>
          </a:p>
        </p:txBody>
      </p:sp>
      <p:sp>
        <p:nvSpPr>
          <p:cNvPr id="2" name="TextBox 1"/>
          <p:cNvSpPr txBox="1"/>
          <p:nvPr/>
        </p:nvSpPr>
        <p:spPr>
          <a:xfrm>
            <a:off x="457200" y="989182"/>
            <a:ext cx="8153400" cy="384721"/>
          </a:xfrm>
          <a:prstGeom prst="rect">
            <a:avLst/>
          </a:prstGeom>
          <a:noFill/>
        </p:spPr>
        <p:txBody>
          <a:bodyPr wrap="square" rtlCol="0">
            <a:spAutoFit/>
          </a:bodyPr>
          <a:lstStyle/>
          <a:p>
            <a:r>
              <a:rPr lang="en-US" sz="1900" dirty="0" smtClean="0">
                <a:latin typeface="Adobe Gothic Std B" pitchFamily="34" charset="-128"/>
                <a:ea typeface="Adobe Gothic Std B" pitchFamily="34" charset="-128"/>
              </a:rPr>
              <a:t>WELCOME TO THE CONTENT MANAGEMENT SYSTEM (CMS) TRAINING</a:t>
            </a:r>
            <a:endParaRPr lang="en-US" sz="19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42563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2" y="533400"/>
            <a:ext cx="803925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2400" y="3352800"/>
            <a:ext cx="3010492" cy="1323439"/>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image is ready to be uploaded. Click on the ADD LIBRARY button to upload the image and place in your 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a:stCxn id="11" idx="3"/>
          </p:cNvCxnSpPr>
          <p:nvPr/>
        </p:nvCxnSpPr>
        <p:spPr>
          <a:xfrm flipV="1">
            <a:off x="3162892" y="2438403"/>
            <a:ext cx="573000" cy="1576117"/>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051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08" y="585847"/>
            <a:ext cx="8150913"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66108" y="4572000"/>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image is on your page and uploaded into your directory library. To scale (change size) of your image click on it and look for the white bounding boxes in the corner. Click and drag on one of them to shrink your image.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flipV="1">
            <a:off x="1447800" y="3367148"/>
            <a:ext cx="1828800" cy="120485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8" name="Straight Arrow Connector 7"/>
          <p:cNvCxnSpPr/>
          <p:nvPr/>
        </p:nvCxnSpPr>
        <p:spPr>
          <a:xfrm flipV="1">
            <a:off x="3276600" y="3271898"/>
            <a:ext cx="3505200" cy="130010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01260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29" y="533400"/>
            <a:ext cx="8278898" cy="564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8600" y="4887944"/>
            <a:ext cx="3010492" cy="1569660"/>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To make your image left aligned or right aligned (with text wrapping around it on either left or right side) click on your image and then click the Set Image Properties icon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8" name="Straight Arrow Connector 7"/>
          <p:cNvCxnSpPr/>
          <p:nvPr/>
        </p:nvCxnSpPr>
        <p:spPr>
          <a:xfrm flipV="1">
            <a:off x="3210517" y="5345144"/>
            <a:ext cx="1370120" cy="419104"/>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4" name="Rectangle 3"/>
          <p:cNvSpPr/>
          <p:nvPr/>
        </p:nvSpPr>
        <p:spPr>
          <a:xfrm>
            <a:off x="4580637" y="5116544"/>
            <a:ext cx="419692"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325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028" y="525844"/>
            <a:ext cx="8318391" cy="567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52400" y="4983540"/>
            <a:ext cx="3010492" cy="1569660"/>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Set Image Properties window click on the Image Alignment button and in the drop down select left aligned or right aligned. Then press on the OK button.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8" name="Straight Arrow Connector 7"/>
          <p:cNvCxnSpPr/>
          <p:nvPr/>
        </p:nvCxnSpPr>
        <p:spPr>
          <a:xfrm flipV="1">
            <a:off x="3162892" y="4221540"/>
            <a:ext cx="770637" cy="7620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4" name="Rectangle 3"/>
          <p:cNvSpPr/>
          <p:nvPr/>
        </p:nvSpPr>
        <p:spPr>
          <a:xfrm>
            <a:off x="3933529" y="3840540"/>
            <a:ext cx="419692"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162892" y="4602540"/>
            <a:ext cx="980483" cy="11430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2064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4" y="533400"/>
            <a:ext cx="8206746" cy="560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087119" y="2918253"/>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image is now left aligned. Click on the Save button if you’re done.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8" name="Straight Arrow Connector 7"/>
          <p:cNvCxnSpPr/>
          <p:nvPr/>
        </p:nvCxnSpPr>
        <p:spPr>
          <a:xfrm flipH="1">
            <a:off x="2867919" y="3133725"/>
            <a:ext cx="1219200" cy="6858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9" name="Straight Arrow Connector 8"/>
          <p:cNvCxnSpPr/>
          <p:nvPr/>
        </p:nvCxnSpPr>
        <p:spPr>
          <a:xfrm flipH="1" flipV="1">
            <a:off x="1572519" y="2219325"/>
            <a:ext cx="2514600" cy="9144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80545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077200" cy="551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971925" y="2759751"/>
            <a:ext cx="3010492" cy="1815882"/>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you’re done editing your content click on the Save File icon to save it (It’s not live yet on the website). Or if you want the updated content to go live on the website you can click on the Publish button.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1076325" y="2137023"/>
            <a:ext cx="2895600" cy="220980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flipV="1">
            <a:off x="1762125" y="2137023"/>
            <a:ext cx="2209800" cy="2162179"/>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1257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3705"/>
            <a:ext cx="8077200" cy="5512295"/>
          </a:xfrm>
          <a:prstGeom prst="rect">
            <a:avLst/>
          </a:prstGeom>
          <a:noFill/>
          <a:ln w="38100">
            <a:solidFill>
              <a:schemeClr val="tx1"/>
            </a:solidFill>
          </a:ln>
        </p:spPr>
      </p:pic>
      <p:sp>
        <p:nvSpPr>
          <p:cNvPr id="11" name="TextBox 10"/>
          <p:cNvSpPr txBox="1"/>
          <p:nvPr/>
        </p:nvSpPr>
        <p:spPr>
          <a:xfrm>
            <a:off x="4886325" y="1120528"/>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you’re done editing your content click on the </a:t>
            </a:r>
            <a:r>
              <a:rPr lang="en-US" sz="1600" dirty="0" smtClean="0">
                <a:solidFill>
                  <a:srgbClr val="00B050"/>
                </a:solidFill>
                <a:latin typeface="Arial" panose="020B0604020202020204" pitchFamily="34" charset="0"/>
                <a:ea typeface="Adobe Gothic Std B" pitchFamily="34" charset="-128"/>
                <a:cs typeface="Arial" panose="020B0604020202020204" pitchFamily="34" charset="0"/>
              </a:rPr>
              <a:t>Save File </a:t>
            </a:r>
            <a:r>
              <a:rPr lang="en-US" sz="1600" dirty="0" smtClean="0">
                <a:latin typeface="Arial" panose="020B0604020202020204" pitchFamily="34" charset="0"/>
                <a:ea typeface="Adobe Gothic Std B" pitchFamily="34" charset="-128"/>
                <a:cs typeface="Arial" panose="020B0604020202020204" pitchFamily="34" charset="0"/>
              </a:rPr>
              <a:t>icon to save it (It’s not live yet on the website. You can also preview your page by clicking on the </a:t>
            </a:r>
            <a:r>
              <a:rPr lang="en-US" sz="1600" dirty="0" smtClean="0">
                <a:solidFill>
                  <a:srgbClr val="0070C0"/>
                </a:solidFill>
                <a:latin typeface="Arial" panose="020B0604020202020204" pitchFamily="34" charset="0"/>
                <a:ea typeface="Adobe Gothic Std B" pitchFamily="34" charset="-128"/>
                <a:cs typeface="Arial" panose="020B0604020202020204" pitchFamily="34" charset="0"/>
              </a:rPr>
              <a:t>Preview Page </a:t>
            </a:r>
            <a:r>
              <a:rPr lang="en-US" sz="1600" dirty="0" smtClean="0">
                <a:latin typeface="Arial" panose="020B0604020202020204" pitchFamily="34" charset="0"/>
                <a:ea typeface="Adobe Gothic Std B" pitchFamily="34" charset="-128"/>
                <a:cs typeface="Arial" panose="020B0604020202020204" pitchFamily="34" charset="0"/>
              </a:rPr>
              <a:t>icon before you Publish after you save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2066925" y="2034928"/>
            <a:ext cx="2819400" cy="571501"/>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a:off x="1762125" y="1120528"/>
            <a:ext cx="3124200" cy="685800"/>
          </a:xfrm>
          <a:prstGeom prst="straightConnector1">
            <a:avLst/>
          </a:prstGeom>
          <a:ln w="57150">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886325" y="3721240"/>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the updated content to go live on the website you can click on the Publish button.</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13" name="Rectangle 12"/>
          <p:cNvSpPr/>
          <p:nvPr/>
        </p:nvSpPr>
        <p:spPr>
          <a:xfrm>
            <a:off x="1533525" y="1806328"/>
            <a:ext cx="228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71650" y="1806328"/>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1152525" y="2034928"/>
            <a:ext cx="3743325" cy="188202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107895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3705"/>
            <a:ext cx="8077200" cy="5512295"/>
          </a:xfrm>
          <a:prstGeom prst="rect">
            <a:avLst/>
          </a:prstGeom>
          <a:noFill/>
          <a:ln w="38100">
            <a:solidFill>
              <a:schemeClr val="tx1"/>
            </a:solidFill>
          </a:ln>
        </p:spPr>
      </p:pic>
      <p:sp>
        <p:nvSpPr>
          <p:cNvPr id="6" name="TextBox 5"/>
          <p:cNvSpPr txBox="1"/>
          <p:nvPr/>
        </p:nvSpPr>
        <p:spPr>
          <a:xfrm>
            <a:off x="4848225" y="1577728"/>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to place a link on your webpage, click on the Edit icon to open an </a:t>
            </a:r>
            <a:r>
              <a:rPr lang="en-US" sz="1600" dirty="0">
                <a:latin typeface="Arial" panose="020B0604020202020204" pitchFamily="34" charset="0"/>
                <a:ea typeface="Adobe Gothic Std B" pitchFamily="34" charset="-128"/>
                <a:cs typeface="Arial" panose="020B0604020202020204" pitchFamily="34" charset="0"/>
              </a:rPr>
              <a:t>edit window to edit your </a:t>
            </a:r>
            <a:r>
              <a:rPr lang="en-US" sz="1600" dirty="0" smtClean="0">
                <a:latin typeface="Arial" panose="020B0604020202020204" pitchFamily="34" charset="0"/>
                <a:ea typeface="Adobe Gothic Std B" pitchFamily="34" charset="-128"/>
                <a:cs typeface="Arial" panose="020B0604020202020204" pitchFamily="34" charset="0"/>
              </a:rPr>
              <a:t>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1885951" y="2240550"/>
            <a:ext cx="2962274" cy="1623178"/>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533525" y="3711328"/>
            <a:ext cx="419692"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054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8477"/>
            <a:ext cx="8084861" cy="551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4900" y="1600201"/>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Edit Content window, select the text you want to use as a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4572000" y="2677419"/>
            <a:ext cx="533400" cy="75158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471894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084861" cy="551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6225" y="3612524"/>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Edit Content window, select the text you want to use as a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V="1">
            <a:off x="3286717" y="3612524"/>
            <a:ext cx="980483" cy="6096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3657600" y="2393324"/>
            <a:ext cx="329204" cy="304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224446"/>
            <a:ext cx="3010492" cy="584775"/>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After selecting text, click on the Link tool icon.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3986804" y="2698124"/>
            <a:ext cx="3023596" cy="1526322"/>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95179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2">
                    <a:lumMod val="75000"/>
                  </a:schemeClr>
                </a:solidFill>
                <a:latin typeface="Adobe Gothic Std B" pitchFamily="34" charset="-128"/>
                <a:ea typeface="Adobe Gothic Std B" pitchFamily="34" charset="-128"/>
              </a:rPr>
              <a:t>GOVERNOR STATE UNIVERSITY</a:t>
            </a:r>
            <a:r>
              <a:rPr lang="en-US" dirty="0" smtClean="0">
                <a:latin typeface="Adobe Gothic Std B" pitchFamily="34" charset="-128"/>
                <a:ea typeface="Adobe Gothic Std B" pitchFamily="34" charset="-128"/>
              </a:rPr>
              <a:t/>
            </a:r>
            <a:br>
              <a:rPr lang="en-US" dirty="0" smtClean="0">
                <a:latin typeface="Adobe Gothic Std B" pitchFamily="34" charset="-128"/>
                <a:ea typeface="Adobe Gothic Std B" pitchFamily="34" charset="-128"/>
              </a:rPr>
            </a:br>
            <a:r>
              <a:rPr lang="en-US" sz="2000" dirty="0" smtClean="0">
                <a:solidFill>
                  <a:schemeClr val="tx1"/>
                </a:solidFill>
                <a:latin typeface="Adobe Gothic Std B" pitchFamily="34" charset="-128"/>
                <a:ea typeface="Adobe Gothic Std B" pitchFamily="34" charset="-128"/>
              </a:rPr>
              <a:t>Content Management System (CMS) Training</a:t>
            </a:r>
            <a:endParaRPr lang="en-US" sz="2000" dirty="0">
              <a:solidFill>
                <a:schemeClr val="tx1"/>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112500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6" y="533401"/>
            <a:ext cx="8374224"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7351" y="1143001"/>
            <a:ext cx="3010492" cy="1323439"/>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this form field you can have it link to a site outside of govst.edu (like “yahoo.com”) by typing in the web address here.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p:cNvCxnSpPr>
          <p:nvPr/>
        </p:nvCxnSpPr>
        <p:spPr>
          <a:xfrm>
            <a:off x="1922597" y="2466440"/>
            <a:ext cx="1390354" cy="50536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5217951" y="1143001"/>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wanted to link to a page within govst.edu, click on this button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5598951" y="1973998"/>
            <a:ext cx="1447800" cy="89752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5179259" y="2861995"/>
            <a:ext cx="419692" cy="262206"/>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002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 y="533400"/>
            <a:ext cx="820674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9406" y="561975"/>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 first thing you want to do is click on this dropdown menu and select </a:t>
            </a:r>
            <a:r>
              <a:rPr lang="en-US" sz="1600" dirty="0" err="1" smtClean="0">
                <a:latin typeface="Arial" panose="020B0604020202020204" pitchFamily="34" charset="0"/>
                <a:ea typeface="Adobe Gothic Std B" pitchFamily="34" charset="-128"/>
                <a:cs typeface="Arial" panose="020B0604020202020204" pitchFamily="34" charset="0"/>
              </a:rPr>
              <a:t>Quicklinks</a:t>
            </a:r>
            <a:r>
              <a:rPr lang="en-US" sz="1600" dirty="0" smtClean="0">
                <a:latin typeface="Arial" panose="020B0604020202020204" pitchFamily="34" charset="0"/>
                <a:ea typeface="Adobe Gothic Std B" pitchFamily="34" charset="-128"/>
                <a:cs typeface="Arial" panose="020B0604020202020204" pitchFamily="34" charset="0"/>
              </a:rPr>
              <a:t> from the menu</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p:cNvCxnSpPr>
          <p:nvPr/>
        </p:nvCxnSpPr>
        <p:spPr>
          <a:xfrm>
            <a:off x="2004652" y="1639193"/>
            <a:ext cx="2666408" cy="75158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0" name="Rectangle 9"/>
          <p:cNvSpPr/>
          <p:nvPr/>
        </p:nvSpPr>
        <p:spPr>
          <a:xfrm>
            <a:off x="4685345" y="2261918"/>
            <a:ext cx="828675" cy="900381"/>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925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21" y="333375"/>
            <a:ext cx="8332353"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6546" y="371475"/>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Then select the directory where the webpage you want to link to resides in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p:cNvCxnSpPr>
          <p:nvPr/>
        </p:nvCxnSpPr>
        <p:spPr>
          <a:xfrm>
            <a:off x="1981792" y="1202472"/>
            <a:ext cx="0" cy="1159728"/>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0" name="Rectangle 9"/>
          <p:cNvSpPr/>
          <p:nvPr/>
        </p:nvSpPr>
        <p:spPr>
          <a:xfrm>
            <a:off x="3537223" y="2057401"/>
            <a:ext cx="653778" cy="381000"/>
          </a:xfrm>
          <a:prstGeom prst="rect">
            <a:avLst/>
          </a:prstGeom>
          <a:no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67454" y="2321583"/>
            <a:ext cx="1709146" cy="900381"/>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4192" y="3429000"/>
            <a:ext cx="3010492" cy="584775"/>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Then select page you want to link to</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3" name="Straight Arrow Connector 12"/>
          <p:cNvCxnSpPr/>
          <p:nvPr/>
        </p:nvCxnSpPr>
        <p:spPr>
          <a:xfrm flipV="1">
            <a:off x="4365897" y="3048000"/>
            <a:ext cx="434703" cy="381000"/>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5867400" y="4027050"/>
            <a:ext cx="3010492" cy="830997"/>
          </a:xfrm>
          <a:prstGeom prst="rect">
            <a:avLst/>
          </a:prstGeom>
          <a:solidFill>
            <a:schemeClr val="bg1"/>
          </a:solidFill>
          <a:ln w="38100">
            <a:solidFill>
              <a:srgbClr val="0070C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Once the page is highlighted in yellow, click on the Insert button to place the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6" name="Straight Arrow Connector 15"/>
          <p:cNvCxnSpPr/>
          <p:nvPr/>
        </p:nvCxnSpPr>
        <p:spPr>
          <a:xfrm flipH="1" flipV="1">
            <a:off x="4191001" y="2362200"/>
            <a:ext cx="2971799" cy="1651576"/>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385674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093383" cy="5523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6546" y="560815"/>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link is now selected and ready to be placed.</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p:cNvCxnSpPr>
          <p:nvPr/>
        </p:nvCxnSpPr>
        <p:spPr>
          <a:xfrm>
            <a:off x="1981792" y="1145590"/>
            <a:ext cx="990008" cy="163455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0" name="Rectangle 9"/>
          <p:cNvSpPr/>
          <p:nvPr/>
        </p:nvSpPr>
        <p:spPr>
          <a:xfrm>
            <a:off x="4095750" y="3999340"/>
            <a:ext cx="1085850" cy="1143000"/>
          </a:xfrm>
          <a:prstGeom prst="rect">
            <a:avLst/>
          </a:prstGeom>
          <a:no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71800" y="2703940"/>
            <a:ext cx="2286000" cy="38100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00700" y="2964510"/>
            <a:ext cx="3010492" cy="1815882"/>
          </a:xfrm>
          <a:prstGeom prst="rect">
            <a:avLst/>
          </a:prstGeom>
          <a:solidFill>
            <a:schemeClr val="bg1"/>
          </a:solidFill>
          <a:ln w="38100">
            <a:solidFill>
              <a:srgbClr val="0070C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 also have the option of having the page open up in a brand new tab/browser by selecting New Window in this drop down menu. Meaning: the page will open leaving the original page open as well.</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6" name="Straight Arrow Connector 15"/>
          <p:cNvCxnSpPr/>
          <p:nvPr/>
        </p:nvCxnSpPr>
        <p:spPr>
          <a:xfrm flipH="1">
            <a:off x="5181600" y="3542140"/>
            <a:ext cx="419100" cy="457200"/>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sp>
        <p:nvSpPr>
          <p:cNvPr id="18" name="TextBox 17"/>
          <p:cNvSpPr txBox="1"/>
          <p:nvPr/>
        </p:nvSpPr>
        <p:spPr>
          <a:xfrm>
            <a:off x="4495800" y="6069152"/>
            <a:ext cx="3010492" cy="584775"/>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Press OK to save and place the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21" name="Straight Arrow Connector 20"/>
          <p:cNvCxnSpPr/>
          <p:nvPr/>
        </p:nvCxnSpPr>
        <p:spPr>
          <a:xfrm flipH="1" flipV="1">
            <a:off x="4191000" y="5523340"/>
            <a:ext cx="304800" cy="533400"/>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24" name="Rectangle 23"/>
          <p:cNvSpPr/>
          <p:nvPr/>
        </p:nvSpPr>
        <p:spPr>
          <a:xfrm>
            <a:off x="3962400" y="5218540"/>
            <a:ext cx="389091" cy="323850"/>
          </a:xfrm>
          <a:prstGeom prst="rect">
            <a:avLst/>
          </a:prstGeom>
          <a:noFill/>
          <a:ln w="571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57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8162"/>
            <a:ext cx="8255590" cy="563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9913" y="600075"/>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link is now embedded unto your web page content.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a:off x="1862167" y="1184850"/>
            <a:ext cx="2057400" cy="217033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3919567" y="3374231"/>
            <a:ext cx="1295400" cy="38100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24684" y="5092987"/>
            <a:ext cx="3010492" cy="338554"/>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on Save to save the edit.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20" name="Straight Arrow Connector 19"/>
          <p:cNvCxnSpPr>
            <a:endCxn id="22" idx="2"/>
          </p:cNvCxnSpPr>
          <p:nvPr/>
        </p:nvCxnSpPr>
        <p:spPr>
          <a:xfrm flipH="1" flipV="1">
            <a:off x="1774505" y="2460515"/>
            <a:ext cx="250180" cy="2632473"/>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22" name="Rectangle 21"/>
          <p:cNvSpPr/>
          <p:nvPr/>
        </p:nvSpPr>
        <p:spPr>
          <a:xfrm>
            <a:off x="1524325" y="2079515"/>
            <a:ext cx="500359" cy="381000"/>
          </a:xfrm>
          <a:prstGeom prst="rect">
            <a:avLst/>
          </a:prstGeom>
          <a:noFill/>
          <a:ln w="571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908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60" y="533400"/>
            <a:ext cx="830444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7912" y="552450"/>
            <a:ext cx="3010492" cy="1323439"/>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to place an email link, select your text, click on the Link tool icon and in the Place link window click on the E-mail tab.</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a:off x="3065947" y="1875889"/>
            <a:ext cx="831581" cy="475417"/>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3810680" y="2351306"/>
            <a:ext cx="647700" cy="26399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56791" y="1518821"/>
            <a:ext cx="3010492" cy="584775"/>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Then type in the e-mail address you want linked to.</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22" name="Rectangle 21"/>
          <p:cNvSpPr/>
          <p:nvPr/>
        </p:nvSpPr>
        <p:spPr>
          <a:xfrm>
            <a:off x="3065947" y="2615296"/>
            <a:ext cx="2319419" cy="308879"/>
          </a:xfrm>
          <a:prstGeom prst="rect">
            <a:avLst/>
          </a:prstGeom>
          <a:noFill/>
          <a:ln w="571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2"/>
            <a:endCxn id="22" idx="3"/>
          </p:cNvCxnSpPr>
          <p:nvPr/>
        </p:nvCxnSpPr>
        <p:spPr>
          <a:xfrm flipH="1">
            <a:off x="5385366" y="2103596"/>
            <a:ext cx="1476671" cy="666140"/>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21" name="TextBox 20"/>
          <p:cNvSpPr txBox="1"/>
          <p:nvPr/>
        </p:nvSpPr>
        <p:spPr>
          <a:xfrm>
            <a:off x="259355" y="4067175"/>
            <a:ext cx="3010492" cy="584775"/>
          </a:xfrm>
          <a:prstGeom prst="rect">
            <a:avLst/>
          </a:prstGeom>
          <a:solidFill>
            <a:schemeClr val="bg1"/>
          </a:solidFill>
          <a:ln w="38100">
            <a:solidFill>
              <a:srgbClr val="0070C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 can even type in the Subject line for the e-mail.</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24" name="Rectangle 23"/>
          <p:cNvSpPr/>
          <p:nvPr/>
        </p:nvSpPr>
        <p:spPr>
          <a:xfrm>
            <a:off x="3065947" y="3228975"/>
            <a:ext cx="2319419" cy="385079"/>
          </a:xfrm>
          <a:prstGeom prst="rect">
            <a:avLst/>
          </a:prstGeom>
          <a:noFill/>
          <a:ln w="5715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56766" y="5200917"/>
            <a:ext cx="3010492" cy="584775"/>
          </a:xfrm>
          <a:prstGeom prst="rect">
            <a:avLst/>
          </a:prstGeom>
          <a:solidFill>
            <a:schemeClr val="bg1"/>
          </a:solidFill>
          <a:ln w="38100">
            <a:solidFill>
              <a:srgbClr val="00B05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on OK to save and place the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23" name="Straight Arrow Connector 22"/>
          <p:cNvCxnSpPr/>
          <p:nvPr/>
        </p:nvCxnSpPr>
        <p:spPr>
          <a:xfrm flipV="1">
            <a:off x="2946966" y="3643996"/>
            <a:ext cx="322881" cy="423179"/>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sp>
        <p:nvSpPr>
          <p:cNvPr id="28" name="Rectangle 27"/>
          <p:cNvSpPr/>
          <p:nvPr/>
        </p:nvSpPr>
        <p:spPr>
          <a:xfrm>
            <a:off x="4125005" y="4236452"/>
            <a:ext cx="422161" cy="385079"/>
          </a:xfrm>
          <a:prstGeom prst="rect">
            <a:avLst/>
          </a:prstGeom>
          <a:no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4547166" y="4621531"/>
            <a:ext cx="609600" cy="579386"/>
          </a:xfrm>
          <a:prstGeom prst="straightConnector1">
            <a:avLst/>
          </a:prstGeom>
          <a:ln w="57150">
            <a:solidFill>
              <a:srgbClr val="00B05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30457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8162"/>
            <a:ext cx="8255590" cy="563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2024684" y="5092987"/>
            <a:ext cx="3010492" cy="338554"/>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on Save to save the edit.</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22" name="Rectangle 21"/>
          <p:cNvSpPr/>
          <p:nvPr/>
        </p:nvSpPr>
        <p:spPr>
          <a:xfrm>
            <a:off x="1524325" y="2079515"/>
            <a:ext cx="500359" cy="381000"/>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endCxn id="22" idx="2"/>
          </p:cNvCxnSpPr>
          <p:nvPr/>
        </p:nvCxnSpPr>
        <p:spPr>
          <a:xfrm flipH="1" flipV="1">
            <a:off x="1774505" y="2460515"/>
            <a:ext cx="250180" cy="2632473"/>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20523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3705"/>
            <a:ext cx="8077200" cy="5512295"/>
          </a:xfrm>
          <a:prstGeom prst="rect">
            <a:avLst/>
          </a:prstGeom>
          <a:noFill/>
          <a:ln w="38100">
            <a:solidFill>
              <a:schemeClr val="tx1"/>
            </a:solidFill>
          </a:ln>
        </p:spPr>
      </p:pic>
      <p:sp>
        <p:nvSpPr>
          <p:cNvPr id="11" name="TextBox 10"/>
          <p:cNvSpPr txBox="1"/>
          <p:nvPr/>
        </p:nvSpPr>
        <p:spPr>
          <a:xfrm>
            <a:off x="4962525" y="1120528"/>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you’re done editing your content click on the </a:t>
            </a:r>
            <a:r>
              <a:rPr lang="en-US" sz="1600" dirty="0" smtClean="0">
                <a:solidFill>
                  <a:srgbClr val="00B050"/>
                </a:solidFill>
                <a:latin typeface="Arial" panose="020B0604020202020204" pitchFamily="34" charset="0"/>
                <a:ea typeface="Adobe Gothic Std B" pitchFamily="34" charset="-128"/>
                <a:cs typeface="Arial" panose="020B0604020202020204" pitchFamily="34" charset="0"/>
              </a:rPr>
              <a:t>Save File </a:t>
            </a:r>
            <a:r>
              <a:rPr lang="en-US" sz="1600" dirty="0" smtClean="0">
                <a:latin typeface="Arial" panose="020B0604020202020204" pitchFamily="34" charset="0"/>
                <a:ea typeface="Adobe Gothic Std B" pitchFamily="34" charset="-128"/>
                <a:cs typeface="Arial" panose="020B0604020202020204" pitchFamily="34" charset="0"/>
              </a:rPr>
              <a:t>icon to save it (It’s not live yet on </a:t>
            </a:r>
            <a:r>
              <a:rPr lang="en-US" sz="1600" smtClean="0">
                <a:latin typeface="Arial" panose="020B0604020202020204" pitchFamily="34" charset="0"/>
                <a:ea typeface="Adobe Gothic Std B" pitchFamily="34" charset="-128"/>
                <a:cs typeface="Arial" panose="020B0604020202020204" pitchFamily="34" charset="0"/>
              </a:rPr>
              <a:t>the website). </a:t>
            </a:r>
            <a:r>
              <a:rPr lang="en-US" sz="1600" dirty="0" smtClean="0">
                <a:latin typeface="Arial" panose="020B0604020202020204" pitchFamily="34" charset="0"/>
                <a:ea typeface="Adobe Gothic Std B" pitchFamily="34" charset="-128"/>
                <a:cs typeface="Arial" panose="020B0604020202020204" pitchFamily="34" charset="0"/>
              </a:rPr>
              <a:t>You can also preview your page by clicking on the </a:t>
            </a:r>
            <a:r>
              <a:rPr lang="en-US" sz="1600" dirty="0" smtClean="0">
                <a:solidFill>
                  <a:srgbClr val="0070C0"/>
                </a:solidFill>
                <a:latin typeface="Arial" panose="020B0604020202020204" pitchFamily="34" charset="0"/>
                <a:ea typeface="Adobe Gothic Std B" pitchFamily="34" charset="-128"/>
                <a:cs typeface="Arial" panose="020B0604020202020204" pitchFamily="34" charset="0"/>
              </a:rPr>
              <a:t>Preview Page </a:t>
            </a:r>
            <a:r>
              <a:rPr lang="en-US" sz="1600" dirty="0" smtClean="0">
                <a:latin typeface="Arial" panose="020B0604020202020204" pitchFamily="34" charset="0"/>
                <a:ea typeface="Adobe Gothic Std B" pitchFamily="34" charset="-128"/>
                <a:cs typeface="Arial" panose="020B0604020202020204" pitchFamily="34" charset="0"/>
              </a:rPr>
              <a:t>icon before you Publish after you save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2143125" y="2034928"/>
            <a:ext cx="2819400" cy="571501"/>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a:off x="1838325" y="1120528"/>
            <a:ext cx="3124200" cy="685800"/>
          </a:xfrm>
          <a:prstGeom prst="straightConnector1">
            <a:avLst/>
          </a:prstGeom>
          <a:ln w="57150">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962525" y="3721240"/>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the updated content to go live on the website you can click on the Publish button.</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13" name="Rectangle 12"/>
          <p:cNvSpPr/>
          <p:nvPr/>
        </p:nvSpPr>
        <p:spPr>
          <a:xfrm>
            <a:off x="1609725" y="1806328"/>
            <a:ext cx="228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47850" y="1806328"/>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1228725" y="2034928"/>
            <a:ext cx="3743325" cy="188202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21198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83705"/>
            <a:ext cx="8077200" cy="5512295"/>
          </a:xfrm>
          <a:prstGeom prst="rect">
            <a:avLst/>
          </a:prstGeom>
          <a:noFill/>
          <a:ln w="38100">
            <a:solidFill>
              <a:schemeClr val="tx1"/>
            </a:solidFill>
          </a:ln>
        </p:spPr>
      </p:pic>
      <p:sp>
        <p:nvSpPr>
          <p:cNvPr id="6" name="TextBox 5"/>
          <p:cNvSpPr txBox="1"/>
          <p:nvPr/>
        </p:nvSpPr>
        <p:spPr>
          <a:xfrm>
            <a:off x="4924425" y="1577728"/>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 can also link and upload a PDF on the website while you edit your content. Click on the Edit page icon.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1962151" y="2240550"/>
            <a:ext cx="2962274" cy="1623178"/>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609725" y="3711328"/>
            <a:ext cx="419692"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83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78477"/>
            <a:ext cx="8084861" cy="5517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6225" y="3657601"/>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Edit Content window, select the text you want to use as a link.</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V="1">
            <a:off x="3286717" y="3657601"/>
            <a:ext cx="980483" cy="609600"/>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7" name="Rectangle 6"/>
          <p:cNvSpPr/>
          <p:nvPr/>
        </p:nvSpPr>
        <p:spPr>
          <a:xfrm>
            <a:off x="3657600" y="2438401"/>
            <a:ext cx="329204" cy="3048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269523"/>
            <a:ext cx="3010492" cy="584775"/>
          </a:xfrm>
          <a:prstGeom prst="rect">
            <a:avLst/>
          </a:prstGeom>
          <a:solidFill>
            <a:schemeClr val="bg1"/>
          </a:solidFill>
          <a:ln w="38100">
            <a:solidFill>
              <a:srgbClr val="FFC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After selecting text, click on the Link tool icon.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3986804" y="2743201"/>
            <a:ext cx="3023596" cy="1526322"/>
          </a:xfrm>
          <a:prstGeom prst="straightConnector1">
            <a:avLst/>
          </a:prstGeom>
          <a:ln w="57150">
            <a:solidFill>
              <a:srgbClr val="FFC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0396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7467600" cy="3429000"/>
          </a:xfrm>
        </p:spPr>
        <p:txBody>
          <a:bodyPr/>
          <a:lstStyle/>
          <a:p>
            <a:pPr marL="342900" indent="-342900">
              <a:buFont typeface="+mj-lt"/>
              <a:buAutoNum type="arabicPeriod"/>
            </a:pPr>
            <a:r>
              <a:rPr lang="en-US" dirty="0">
                <a:latin typeface="Arial" panose="020B0604020202020204" pitchFamily="34" charset="0"/>
                <a:ea typeface="Adobe Gothic Std B" pitchFamily="34" charset="-128"/>
                <a:cs typeface="Arial" panose="020B0604020202020204" pitchFamily="34" charset="0"/>
              </a:rPr>
              <a:t>Log in to your GSU Account in the computer</a:t>
            </a:r>
          </a:p>
          <a:p>
            <a:pPr marL="342900" indent="-342900">
              <a:buFont typeface="+mj-lt"/>
              <a:buAutoNum type="arabicPeriod"/>
            </a:pPr>
            <a:r>
              <a:rPr lang="en-US" dirty="0">
                <a:latin typeface="Arial" panose="020B0604020202020204" pitchFamily="34" charset="0"/>
                <a:ea typeface="Adobe Gothic Std B" pitchFamily="34" charset="-128"/>
                <a:cs typeface="Arial" panose="020B0604020202020204" pitchFamily="34" charset="0"/>
              </a:rPr>
              <a:t>Open up a browser (preferable Firefox)</a:t>
            </a:r>
          </a:p>
          <a:p>
            <a:pPr marL="342900" indent="-342900">
              <a:buFont typeface="+mj-lt"/>
              <a:buAutoNum type="arabicPeriod"/>
            </a:pPr>
            <a:r>
              <a:rPr lang="en-US" dirty="0">
                <a:latin typeface="Arial" panose="020B0604020202020204" pitchFamily="34" charset="0"/>
                <a:ea typeface="Adobe Gothic Std B" pitchFamily="34" charset="-128"/>
                <a:cs typeface="Arial" panose="020B0604020202020204" pitchFamily="34" charset="0"/>
              </a:rPr>
              <a:t>Type in the URL:</a:t>
            </a:r>
            <a:br>
              <a:rPr lang="en-US" dirty="0">
                <a:latin typeface="Arial" panose="020B0604020202020204" pitchFamily="34" charset="0"/>
                <a:ea typeface="Adobe Gothic Std B" pitchFamily="34" charset="-128"/>
                <a:cs typeface="Arial" panose="020B0604020202020204" pitchFamily="34" charset="0"/>
              </a:rPr>
            </a:br>
            <a:r>
              <a:rPr lang="en-US" sz="2800" dirty="0">
                <a:solidFill>
                  <a:srgbClr val="FF0000"/>
                </a:solidFill>
                <a:latin typeface="Arial" panose="020B0604020202020204" pitchFamily="34" charset="0"/>
                <a:ea typeface="Adobe Gothic Std B" pitchFamily="34" charset="-128"/>
                <a:cs typeface="Arial" panose="020B0604020202020204" pitchFamily="34" charset="0"/>
                <a:hlinkClick r:id="rId2"/>
              </a:rPr>
              <a:t>http://</a:t>
            </a:r>
            <a:r>
              <a:rPr lang="en-US" sz="2800" dirty="0" smtClean="0">
                <a:solidFill>
                  <a:srgbClr val="FF0000"/>
                </a:solidFill>
                <a:latin typeface="Arial" panose="020B0604020202020204" pitchFamily="34" charset="0"/>
                <a:ea typeface="Adobe Gothic Std B" pitchFamily="34" charset="-128"/>
                <a:cs typeface="Arial" panose="020B0604020202020204" pitchFamily="34" charset="0"/>
                <a:hlinkClick r:id="rId2"/>
              </a:rPr>
              <a:t>www.govst.edu/login/cmslogin.aspx</a:t>
            </a:r>
            <a:endParaRPr lang="en-US" sz="2800" dirty="0">
              <a:solidFill>
                <a:srgbClr val="FF0000"/>
              </a:solidFill>
              <a:latin typeface="Arial" panose="020B0604020202020204" pitchFamily="34" charset="0"/>
              <a:ea typeface="Adobe Gothic Std B" pitchFamily="34" charset="-128"/>
              <a:cs typeface="Arial" panose="020B0604020202020204" pitchFamily="34" charset="0"/>
            </a:endParaRPr>
          </a:p>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Click on LOGIN</a:t>
            </a:r>
          </a:p>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Sign </a:t>
            </a:r>
            <a:r>
              <a:rPr lang="en-US" dirty="0">
                <a:latin typeface="Arial" panose="020B0604020202020204" pitchFamily="34" charset="0"/>
                <a:ea typeface="Adobe Gothic Std B" pitchFamily="34" charset="-128"/>
                <a:cs typeface="Arial" panose="020B0604020202020204" pitchFamily="34" charset="0"/>
              </a:rPr>
              <a:t>in using your GSU account </a:t>
            </a:r>
            <a:r>
              <a:rPr lang="en-US" dirty="0" smtClean="0">
                <a:latin typeface="Arial" panose="020B0604020202020204" pitchFamily="34" charset="0"/>
                <a:ea typeface="Adobe Gothic Std B" pitchFamily="34" charset="-128"/>
                <a:cs typeface="Arial" panose="020B0604020202020204" pitchFamily="34" charset="0"/>
              </a:rPr>
              <a:t>info</a:t>
            </a:r>
          </a:p>
          <a:p>
            <a:pPr marL="342900" indent="-342900">
              <a:buFont typeface="+mj-lt"/>
              <a:buAutoNum type="arabicPeriod"/>
            </a:pPr>
            <a:endParaRPr lang="en-US" dirty="0">
              <a:latin typeface="Adobe Gothic Std B" pitchFamily="34" charset="-128"/>
              <a:ea typeface="Adobe Gothic Std B" pitchFamily="34"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75991"/>
            <a:ext cx="3048000" cy="294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06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533400"/>
            <a:ext cx="8374224" cy="571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181600" y="11430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a:latin typeface="Arial" panose="020B0604020202020204" pitchFamily="34" charset="0"/>
                <a:ea typeface="Adobe Gothic Std B" pitchFamily="34" charset="-128"/>
                <a:cs typeface="Arial" panose="020B0604020202020204" pitchFamily="34" charset="0"/>
              </a:rPr>
              <a:t>C</a:t>
            </a:r>
            <a:r>
              <a:rPr lang="en-US" sz="1600" dirty="0" smtClean="0">
                <a:latin typeface="Arial" panose="020B0604020202020204" pitchFamily="34" charset="0"/>
                <a:ea typeface="Adobe Gothic Std B" pitchFamily="34" charset="-128"/>
                <a:cs typeface="Arial" panose="020B0604020202020204" pitchFamily="34" charset="0"/>
              </a:rPr>
              <a:t>lick on this button to link to your PDF.</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5562600" y="1973997"/>
            <a:ext cx="1447800" cy="89752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5142908" y="2861994"/>
            <a:ext cx="419692" cy="262206"/>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272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3" y="533400"/>
            <a:ext cx="844625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0" y="1066800"/>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First Make sure you click on the dropdown menu and select Files for your PDF.</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5486400" y="1897797"/>
            <a:ext cx="1143000" cy="523725"/>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4800600" y="2351052"/>
            <a:ext cx="685800" cy="773148"/>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42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3" y="533400"/>
            <a:ext cx="844625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0" y="1066800"/>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First Make sure you click on the dropdown menu and select Files for your PDF.</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5486400" y="1897797"/>
            <a:ext cx="1143000" cy="523725"/>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4800600" y="2351052"/>
            <a:ext cx="685800" cy="773148"/>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24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65" y="533400"/>
            <a:ext cx="832894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181600" y="9144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the ADD LIBRARY button to upload your PDF.</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4474937" y="1745397"/>
            <a:ext cx="2002063" cy="523725"/>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3789137" y="2269122"/>
            <a:ext cx="685800" cy="397878"/>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0113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56" y="533401"/>
            <a:ext cx="8328944" cy="541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70100" y="9906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Type in a Title to give your PDF a file name in the CMS.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5117701" y="1575375"/>
            <a:ext cx="1142999" cy="1061963"/>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4103228" y="2637338"/>
            <a:ext cx="2538472"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36874" y="2836277"/>
            <a:ext cx="499826"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10476" y="37338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on BROWSE to select your PDF in your computer.</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3" name="Straight Arrow Connector 12"/>
          <p:cNvCxnSpPr>
            <a:endCxn id="9" idx="2"/>
          </p:cNvCxnSpPr>
          <p:nvPr/>
        </p:nvCxnSpPr>
        <p:spPr>
          <a:xfrm flipH="1" flipV="1">
            <a:off x="4486787" y="3035216"/>
            <a:ext cx="326113" cy="698584"/>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13159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9" y="928689"/>
            <a:ext cx="7281862" cy="463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181600" y="9144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Select your PDF then click on OPEN.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4610102" y="1499175"/>
            <a:ext cx="1181098" cy="2760077"/>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3014634" y="4259252"/>
            <a:ext cx="2538472"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6629400" y="1499175"/>
            <a:ext cx="647995" cy="3682425"/>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87787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45" y="533400"/>
            <a:ext cx="8446255"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45945" y="850613"/>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the ADD LIBRARY button to save your PDF into the CMS.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4539873" y="1681610"/>
            <a:ext cx="958472" cy="758207"/>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3898145" y="2374613"/>
            <a:ext cx="641727"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845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64" y="533400"/>
            <a:ext cx="8211636"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34654" y="7620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the OK button to  link to your PDF from your web page.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4378414" y="1592997"/>
            <a:ext cx="1770640" cy="3588603"/>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4107718" y="5181600"/>
            <a:ext cx="320864"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628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09432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029200" y="762000"/>
            <a:ext cx="3010492"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the SAVE button to  save your updates.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2" name="Straight Arrow Connector 11"/>
          <p:cNvCxnSpPr/>
          <p:nvPr/>
        </p:nvCxnSpPr>
        <p:spPr>
          <a:xfrm flipH="1">
            <a:off x="2362944" y="1219200"/>
            <a:ext cx="2666256" cy="110850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6" name="Rectangle 15"/>
          <p:cNvSpPr/>
          <p:nvPr/>
        </p:nvSpPr>
        <p:spPr>
          <a:xfrm>
            <a:off x="1905000" y="2133600"/>
            <a:ext cx="457200" cy="198939"/>
          </a:xfrm>
          <a:prstGeom prst="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05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3705"/>
            <a:ext cx="8077200" cy="5512295"/>
          </a:xfrm>
          <a:prstGeom prst="rect">
            <a:avLst/>
          </a:prstGeom>
          <a:noFill/>
          <a:ln w="38100">
            <a:solidFill>
              <a:schemeClr val="tx1"/>
            </a:solidFill>
          </a:ln>
        </p:spPr>
      </p:pic>
      <p:sp>
        <p:nvSpPr>
          <p:cNvPr id="11" name="TextBox 10"/>
          <p:cNvSpPr txBox="1"/>
          <p:nvPr/>
        </p:nvSpPr>
        <p:spPr>
          <a:xfrm>
            <a:off x="4886325" y="1120528"/>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you’re done editing your content click on the </a:t>
            </a:r>
            <a:r>
              <a:rPr lang="en-US" sz="1600" dirty="0" smtClean="0">
                <a:solidFill>
                  <a:srgbClr val="00B050"/>
                </a:solidFill>
                <a:latin typeface="Arial" panose="020B0604020202020204" pitchFamily="34" charset="0"/>
                <a:ea typeface="Adobe Gothic Std B" pitchFamily="34" charset="-128"/>
                <a:cs typeface="Arial" panose="020B0604020202020204" pitchFamily="34" charset="0"/>
              </a:rPr>
              <a:t>Save File </a:t>
            </a:r>
            <a:r>
              <a:rPr lang="en-US" sz="1600" dirty="0" smtClean="0">
                <a:latin typeface="Arial" panose="020B0604020202020204" pitchFamily="34" charset="0"/>
                <a:ea typeface="Adobe Gothic Std B" pitchFamily="34" charset="-128"/>
                <a:cs typeface="Arial" panose="020B0604020202020204" pitchFamily="34" charset="0"/>
              </a:rPr>
              <a:t>icon to save it (It’s not live yet on </a:t>
            </a:r>
            <a:r>
              <a:rPr lang="en-US" sz="1600" smtClean="0">
                <a:latin typeface="Arial" panose="020B0604020202020204" pitchFamily="34" charset="0"/>
                <a:ea typeface="Adobe Gothic Std B" pitchFamily="34" charset="-128"/>
                <a:cs typeface="Arial" panose="020B0604020202020204" pitchFamily="34" charset="0"/>
              </a:rPr>
              <a:t>the website). </a:t>
            </a:r>
            <a:r>
              <a:rPr lang="en-US" sz="1600" dirty="0" smtClean="0">
                <a:latin typeface="Arial" panose="020B0604020202020204" pitchFamily="34" charset="0"/>
                <a:ea typeface="Adobe Gothic Std B" pitchFamily="34" charset="-128"/>
                <a:cs typeface="Arial" panose="020B0604020202020204" pitchFamily="34" charset="0"/>
              </a:rPr>
              <a:t>You can also preview your page by clicking on the </a:t>
            </a:r>
            <a:r>
              <a:rPr lang="en-US" sz="1600" dirty="0" smtClean="0">
                <a:solidFill>
                  <a:srgbClr val="0070C0"/>
                </a:solidFill>
                <a:latin typeface="Arial" panose="020B0604020202020204" pitchFamily="34" charset="0"/>
                <a:ea typeface="Adobe Gothic Std B" pitchFamily="34" charset="-128"/>
                <a:cs typeface="Arial" panose="020B0604020202020204" pitchFamily="34" charset="0"/>
              </a:rPr>
              <a:t>Preview Page </a:t>
            </a:r>
            <a:r>
              <a:rPr lang="en-US" sz="1600" dirty="0" smtClean="0">
                <a:latin typeface="Arial" panose="020B0604020202020204" pitchFamily="34" charset="0"/>
                <a:ea typeface="Adobe Gothic Std B" pitchFamily="34" charset="-128"/>
                <a:cs typeface="Arial" panose="020B0604020202020204" pitchFamily="34" charset="0"/>
              </a:rPr>
              <a:t>icon before you Publish after you save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2066925" y="2034928"/>
            <a:ext cx="2819400" cy="571501"/>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a:off x="1762125" y="1120528"/>
            <a:ext cx="3124200" cy="685800"/>
          </a:xfrm>
          <a:prstGeom prst="straightConnector1">
            <a:avLst/>
          </a:prstGeom>
          <a:ln w="57150">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886325" y="3721240"/>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the updated content to go live on the website you can click on the Publish button.</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13" name="Rectangle 12"/>
          <p:cNvSpPr/>
          <p:nvPr/>
        </p:nvSpPr>
        <p:spPr>
          <a:xfrm>
            <a:off x="1533525" y="1806328"/>
            <a:ext cx="228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71650" y="1806328"/>
            <a:ext cx="2286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1152525" y="2034928"/>
            <a:ext cx="3743325" cy="188202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67921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77687"/>
            <a:ext cx="6705600" cy="646331"/>
          </a:xfrm>
          <a:prstGeom prst="rect">
            <a:avLst/>
          </a:prstGeom>
          <a:noFill/>
        </p:spPr>
        <p:txBody>
          <a:bodyPr wrap="square" rtlCol="0">
            <a:spAutoFit/>
          </a:bodyPr>
          <a:lstStyle/>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In the CMS window, click on </a:t>
            </a:r>
            <a:r>
              <a:rPr lang="en-US" dirty="0" err="1" smtClean="0">
                <a:latin typeface="Arial" panose="020B0604020202020204" pitchFamily="34" charset="0"/>
                <a:ea typeface="Adobe Gothic Std B" pitchFamily="34" charset="-128"/>
                <a:cs typeface="Arial" panose="020B0604020202020204" pitchFamily="34" charset="0"/>
              </a:rPr>
              <a:t>Workarea</a:t>
            </a:r>
            <a:endParaRPr lang="en-US" sz="2000" dirty="0" smtClean="0">
              <a:latin typeface="Arial" panose="020B0604020202020204" pitchFamily="34" charset="0"/>
              <a:ea typeface="Adobe Gothic Std B" pitchFamily="34" charset="-128"/>
              <a:cs typeface="Arial" panose="020B0604020202020204" pitchFamily="34" charset="0"/>
            </a:endParaRPr>
          </a:p>
          <a:p>
            <a:pPr marL="342900" indent="-342900">
              <a:buAutoNum type="arabicPeriod" startAt="4"/>
            </a:pPr>
            <a:endParaRPr lang="en-US" dirty="0">
              <a:latin typeface="Arial" panose="020B0604020202020204" pitchFamily="34" charset="0"/>
              <a:ea typeface="Adobe Gothic Std B" pitchFamily="34" charset="-128"/>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4887"/>
            <a:ext cx="6248400" cy="474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800" y="1752600"/>
            <a:ext cx="838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161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3705"/>
            <a:ext cx="8077200" cy="5512295"/>
          </a:xfrm>
          <a:prstGeom prst="rect">
            <a:avLst/>
          </a:prstGeom>
          <a:noFill/>
          <a:ln w="38100">
            <a:solidFill>
              <a:schemeClr val="tx1"/>
            </a:solidFill>
          </a:ln>
        </p:spPr>
      </p:pic>
      <p:sp>
        <p:nvSpPr>
          <p:cNvPr id="6" name="TextBox 5"/>
          <p:cNvSpPr txBox="1"/>
          <p:nvPr/>
        </p:nvSpPr>
        <p:spPr>
          <a:xfrm>
            <a:off x="4848225" y="1577728"/>
            <a:ext cx="3010492" cy="1323439"/>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 can place a table into your web page if you need a grid will cells and rows to place your content into. Just click on the Edit Content icon.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1885951" y="2240550"/>
            <a:ext cx="2962274" cy="1623178"/>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533525" y="3711328"/>
            <a:ext cx="419692"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684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262961" cy="536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4900" y="1447800"/>
            <a:ext cx="3010492" cy="1323439"/>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In the Edit Content window, click on the Table Grid icon and select the amount of rows and columns you need for the table in the grid.</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2743200" y="2286000"/>
            <a:ext cx="2171700" cy="485239"/>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810046" y="2743806"/>
            <a:ext cx="933154" cy="18281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271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33400"/>
            <a:ext cx="8211636"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914900" y="1447800"/>
            <a:ext cx="3010492" cy="830997"/>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table appears in the area where you clicked on to place it.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flipH="1">
            <a:off x="4191000" y="2771239"/>
            <a:ext cx="723900" cy="1267361"/>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810046" y="4038600"/>
            <a:ext cx="5047954" cy="5333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097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33401"/>
            <a:ext cx="8211637"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0908" y="1219200"/>
            <a:ext cx="3010492" cy="2308324"/>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need to adjust your table, insert a row or column, delete a row or column,  set the size of your table, the size of your cell, or modify the cell itself (like placing a background color), </a:t>
            </a:r>
            <a:r>
              <a:rPr lang="en-US" sz="1600" b="1" i="1" dirty="0" smtClean="0">
                <a:solidFill>
                  <a:srgbClr val="FF0000"/>
                </a:solidFill>
                <a:latin typeface="Arial" panose="020B0604020202020204" pitchFamily="34" charset="0"/>
                <a:ea typeface="Adobe Gothic Std B" pitchFamily="34" charset="-128"/>
                <a:cs typeface="Arial" panose="020B0604020202020204" pitchFamily="34" charset="0"/>
              </a:rPr>
              <a:t>right-click</a:t>
            </a:r>
            <a:r>
              <a:rPr lang="en-US" sz="1600" dirty="0" smtClean="0">
                <a:latin typeface="Arial" panose="020B0604020202020204" pitchFamily="34" charset="0"/>
                <a:ea typeface="Adobe Gothic Std B" pitchFamily="34" charset="-128"/>
                <a:cs typeface="Arial" panose="020B0604020202020204" pitchFamily="34" charset="0"/>
              </a:rPr>
              <a:t> inside the cell and a properties menu appears.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a:endCxn id="12" idx="0"/>
          </p:cNvCxnSpPr>
          <p:nvPr/>
        </p:nvCxnSpPr>
        <p:spPr>
          <a:xfrm>
            <a:off x="2076154" y="3527524"/>
            <a:ext cx="619569" cy="511076"/>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810046" y="4038600"/>
            <a:ext cx="1771354" cy="2666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2127141"/>
            <a:ext cx="3010492" cy="584775"/>
          </a:xfrm>
          <a:prstGeom prst="rect">
            <a:avLst/>
          </a:prstGeom>
          <a:solidFill>
            <a:schemeClr val="bg1"/>
          </a:solidFill>
          <a:ln w="38100">
            <a:solidFill>
              <a:srgbClr val="00B0F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Select the property category you need to edit.</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1" name="Straight Arrow Connector 10"/>
          <p:cNvCxnSpPr/>
          <p:nvPr/>
        </p:nvCxnSpPr>
        <p:spPr>
          <a:xfrm flipH="1">
            <a:off x="4953000" y="2685723"/>
            <a:ext cx="1957461" cy="1200477"/>
          </a:xfrm>
          <a:prstGeom prst="straightConnector1">
            <a:avLst/>
          </a:prstGeom>
          <a:ln w="57150">
            <a:solidFill>
              <a:srgbClr val="00B0F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77067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533400"/>
            <a:ext cx="832894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8352" y="762000"/>
            <a:ext cx="6605847"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An edit properties window appears. Just make the changes you need and then click on the UPDATE button..</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a:stCxn id="6" idx="2"/>
          </p:cNvCxnSpPr>
          <p:nvPr/>
        </p:nvCxnSpPr>
        <p:spPr>
          <a:xfrm>
            <a:off x="3631276" y="1346775"/>
            <a:ext cx="178724" cy="1091625"/>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3124200" y="2438400"/>
            <a:ext cx="2895600" cy="2819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506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11233"/>
            <a:ext cx="8245764" cy="535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371600"/>
            <a:ext cx="5562599" cy="338554"/>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Your table should appear where you wanted it to appear.</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7" name="Straight Arrow Connector 16"/>
          <p:cNvCxnSpPr/>
          <p:nvPr/>
        </p:nvCxnSpPr>
        <p:spPr>
          <a:xfrm>
            <a:off x="533400" y="1710154"/>
            <a:ext cx="1219199" cy="2099846"/>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
        <p:nvSpPr>
          <p:cNvPr id="12" name="Rectangle 11"/>
          <p:cNvSpPr/>
          <p:nvPr/>
        </p:nvSpPr>
        <p:spPr>
          <a:xfrm>
            <a:off x="1752599" y="3810000"/>
            <a:ext cx="5181599" cy="914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57800" y="2467689"/>
            <a:ext cx="3047999" cy="584775"/>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Click on SAVE to change you updates.</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10" name="Straight Arrow Connector 9"/>
          <p:cNvCxnSpPr/>
          <p:nvPr/>
        </p:nvCxnSpPr>
        <p:spPr>
          <a:xfrm flipH="1" flipV="1">
            <a:off x="2362200" y="2209800"/>
            <a:ext cx="2895600" cy="257889"/>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77936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533400"/>
            <a:ext cx="8211638"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962525" y="1120528"/>
            <a:ext cx="3010492" cy="2062103"/>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you’re done editing your content click on the </a:t>
            </a:r>
            <a:r>
              <a:rPr lang="en-US" sz="1600" dirty="0" smtClean="0">
                <a:solidFill>
                  <a:srgbClr val="00B050"/>
                </a:solidFill>
                <a:latin typeface="Arial" panose="020B0604020202020204" pitchFamily="34" charset="0"/>
                <a:ea typeface="Adobe Gothic Std B" pitchFamily="34" charset="-128"/>
                <a:cs typeface="Arial" panose="020B0604020202020204" pitchFamily="34" charset="0"/>
              </a:rPr>
              <a:t>Save File </a:t>
            </a:r>
            <a:r>
              <a:rPr lang="en-US" sz="1600" dirty="0" smtClean="0">
                <a:latin typeface="Arial" panose="020B0604020202020204" pitchFamily="34" charset="0"/>
                <a:ea typeface="Adobe Gothic Std B" pitchFamily="34" charset="-128"/>
                <a:cs typeface="Arial" panose="020B0604020202020204" pitchFamily="34" charset="0"/>
              </a:rPr>
              <a:t>icon to save it (It’s not live yet on </a:t>
            </a:r>
            <a:r>
              <a:rPr lang="en-US" sz="1600" smtClean="0">
                <a:latin typeface="Arial" panose="020B0604020202020204" pitchFamily="34" charset="0"/>
                <a:ea typeface="Adobe Gothic Std B" pitchFamily="34" charset="-128"/>
                <a:cs typeface="Arial" panose="020B0604020202020204" pitchFamily="34" charset="0"/>
              </a:rPr>
              <a:t>the website). </a:t>
            </a:r>
            <a:r>
              <a:rPr lang="en-US" sz="1600" dirty="0" smtClean="0">
                <a:latin typeface="Arial" panose="020B0604020202020204" pitchFamily="34" charset="0"/>
                <a:ea typeface="Adobe Gothic Std B" pitchFamily="34" charset="-128"/>
                <a:cs typeface="Arial" panose="020B0604020202020204" pitchFamily="34" charset="0"/>
              </a:rPr>
              <a:t>You can also preview your page by clicking on the </a:t>
            </a:r>
            <a:r>
              <a:rPr lang="en-US" sz="1600" dirty="0" smtClean="0">
                <a:solidFill>
                  <a:srgbClr val="0070C0"/>
                </a:solidFill>
                <a:latin typeface="Arial" panose="020B0604020202020204" pitchFamily="34" charset="0"/>
                <a:ea typeface="Adobe Gothic Std B" pitchFamily="34" charset="-128"/>
                <a:cs typeface="Arial" panose="020B0604020202020204" pitchFamily="34" charset="0"/>
              </a:rPr>
              <a:t>Preview Page </a:t>
            </a:r>
            <a:r>
              <a:rPr lang="en-US" sz="1600" dirty="0" smtClean="0">
                <a:latin typeface="Arial" panose="020B0604020202020204" pitchFamily="34" charset="0"/>
                <a:ea typeface="Adobe Gothic Std B" pitchFamily="34" charset="-128"/>
                <a:cs typeface="Arial" panose="020B0604020202020204" pitchFamily="34" charset="0"/>
              </a:rPr>
              <a:t>icon before you Publish after you save</a:t>
            </a:r>
            <a:endParaRPr lang="en-US" sz="1600" dirty="0">
              <a:latin typeface="Arial" panose="020B0604020202020204" pitchFamily="34" charset="0"/>
              <a:ea typeface="Adobe Gothic Std B" pitchFamily="34" charset="-128"/>
              <a:cs typeface="Arial" panose="020B0604020202020204" pitchFamily="34" charset="0"/>
            </a:endParaRPr>
          </a:p>
        </p:txBody>
      </p:sp>
      <p:cxnSp>
        <p:nvCxnSpPr>
          <p:cNvPr id="9" name="Straight Arrow Connector 8"/>
          <p:cNvCxnSpPr/>
          <p:nvPr/>
        </p:nvCxnSpPr>
        <p:spPr>
          <a:xfrm flipH="1" flipV="1">
            <a:off x="1666875" y="1828801"/>
            <a:ext cx="3295650" cy="1032838"/>
          </a:xfrm>
          <a:prstGeom prst="straightConnector1">
            <a:avLst/>
          </a:prstGeom>
          <a:ln w="57150">
            <a:solidFill>
              <a:srgbClr val="0070C0"/>
            </a:solidFill>
            <a:tailEnd type="arrow"/>
          </a:ln>
        </p:spPr>
        <p:style>
          <a:lnRef idx="2">
            <a:schemeClr val="accent3"/>
          </a:lnRef>
          <a:fillRef idx="0">
            <a:schemeClr val="accent3"/>
          </a:fillRef>
          <a:effectRef idx="1">
            <a:schemeClr val="accent3"/>
          </a:effectRef>
          <a:fontRef idx="minor">
            <a:schemeClr val="tx1"/>
          </a:fontRef>
        </p:style>
      </p:cxnSp>
      <p:cxnSp>
        <p:nvCxnSpPr>
          <p:cNvPr id="10" name="Straight Arrow Connector 9"/>
          <p:cNvCxnSpPr/>
          <p:nvPr/>
        </p:nvCxnSpPr>
        <p:spPr>
          <a:xfrm flipH="1">
            <a:off x="1466850" y="1120528"/>
            <a:ext cx="3495675" cy="479672"/>
          </a:xfrm>
          <a:prstGeom prst="straightConnector1">
            <a:avLst/>
          </a:prstGeom>
          <a:ln w="57150">
            <a:solidFill>
              <a:srgbClr val="00B050"/>
            </a:solidFill>
            <a:tailEnd type="arrow"/>
          </a:ln>
        </p:spPr>
        <p:style>
          <a:lnRef idx="2">
            <a:schemeClr val="accent3"/>
          </a:lnRef>
          <a:fillRef idx="0">
            <a:schemeClr val="accent3"/>
          </a:fillRef>
          <a:effectRef idx="1">
            <a:schemeClr val="accent3"/>
          </a:effectRef>
          <a:fontRef idx="minor">
            <a:schemeClr val="tx1"/>
          </a:fontRef>
        </p:style>
      </p:cxnSp>
      <p:sp>
        <p:nvSpPr>
          <p:cNvPr id="6" name="TextBox 5"/>
          <p:cNvSpPr txBox="1"/>
          <p:nvPr/>
        </p:nvSpPr>
        <p:spPr>
          <a:xfrm>
            <a:off x="4962525" y="3721240"/>
            <a:ext cx="3010492" cy="1077218"/>
          </a:xfrm>
          <a:prstGeom prst="rect">
            <a:avLst/>
          </a:prstGeom>
          <a:solidFill>
            <a:schemeClr val="bg1"/>
          </a:solidFill>
          <a:ln w="38100">
            <a:solidFill>
              <a:srgbClr val="FF0000"/>
            </a:solidFill>
          </a:ln>
          <a:effectLst>
            <a:innerShdw blurRad="63500" dist="50800" dir="18900000">
              <a:prstClr val="black">
                <a:alpha val="50000"/>
              </a:prstClr>
            </a:innerShdw>
          </a:effectLst>
        </p:spPr>
        <p:txBody>
          <a:bodyPr wrap="square" rtlCol="0">
            <a:spAutoFit/>
          </a:bodyPr>
          <a:lstStyle/>
          <a:p>
            <a:r>
              <a:rPr lang="en-US" sz="1600" dirty="0" smtClean="0">
                <a:latin typeface="Arial" panose="020B0604020202020204" pitchFamily="34" charset="0"/>
                <a:ea typeface="Adobe Gothic Std B" pitchFamily="34" charset="-128"/>
                <a:cs typeface="Arial" panose="020B0604020202020204" pitchFamily="34" charset="0"/>
              </a:rPr>
              <a:t>If you want the updated content to go live on the website you can click on the Publish button.</a:t>
            </a:r>
            <a:endParaRPr lang="en-US" sz="1600" dirty="0">
              <a:latin typeface="Arial" panose="020B0604020202020204" pitchFamily="34" charset="0"/>
              <a:ea typeface="Adobe Gothic Std B" pitchFamily="34" charset="-128"/>
              <a:cs typeface="Arial" panose="020B0604020202020204" pitchFamily="34" charset="0"/>
            </a:endParaRPr>
          </a:p>
        </p:txBody>
      </p:sp>
      <p:sp>
        <p:nvSpPr>
          <p:cNvPr id="13" name="Rectangle 12"/>
          <p:cNvSpPr/>
          <p:nvPr/>
        </p:nvSpPr>
        <p:spPr>
          <a:xfrm>
            <a:off x="1409700" y="1600200"/>
            <a:ext cx="1143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9725" y="1600200"/>
            <a:ext cx="114300" cy="2286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838200" y="1806328"/>
            <a:ext cx="4133851" cy="2110622"/>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01632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anose="020B0700000000000000" pitchFamily="34" charset="-128"/>
                <a:ea typeface="Adobe Fan Heiti Std B" panose="020B0700000000000000" pitchFamily="34" charset="-128"/>
              </a:rPr>
              <a:t>How To Update an Existing PDF File</a:t>
            </a:r>
            <a:endParaRPr lang="en-US" dirty="0">
              <a:latin typeface="Adobe Fan Heiti Std B" panose="020B0700000000000000" pitchFamily="34" charset="-128"/>
              <a:ea typeface="Adobe Fan Heiti Std B" panose="020B0700000000000000" pitchFamily="34" charset="-128"/>
            </a:endParaRPr>
          </a:p>
        </p:txBody>
      </p:sp>
      <p:sp>
        <p:nvSpPr>
          <p:cNvPr id="3" name="Content Placeholder 2"/>
          <p:cNvSpPr>
            <a:spLocks noGrp="1"/>
          </p:cNvSpPr>
          <p:nvPr>
            <p:ph sz="quarter" idx="1"/>
          </p:nvPr>
        </p:nvSpPr>
        <p:spPr/>
        <p:txBody>
          <a:bodyPr/>
          <a:lstStyle/>
          <a:p>
            <a:r>
              <a:rPr lang="en-US" dirty="0" smtClean="0">
                <a:latin typeface="Arial" panose="020B0604020202020204" pitchFamily="34" charset="0"/>
                <a:cs typeface="Arial" panose="020B0604020202020204" pitchFamily="34" charset="0"/>
              </a:rPr>
              <a:t>There will always be a need to update an existing PDF file from an outdated file</a:t>
            </a:r>
          </a:p>
          <a:p>
            <a:r>
              <a:rPr lang="en-US" dirty="0" smtClean="0">
                <a:latin typeface="Arial" panose="020B0604020202020204" pitchFamily="34" charset="0"/>
                <a:cs typeface="Arial" panose="020B0604020202020204" pitchFamily="34" charset="0"/>
              </a:rPr>
              <a:t> By using this method, all links that lead to this document will remain intact, meaning by updating this document users will not go to a broken link. It’s the same link just an updated document.</a:t>
            </a:r>
          </a:p>
        </p:txBody>
      </p:sp>
    </p:spTree>
    <p:extLst>
      <p:ext uri="{BB962C8B-B14F-4D97-AF65-F5344CB8AC3E}">
        <p14:creationId xmlns:p14="http://schemas.microsoft.com/office/powerpoint/2010/main" val="31392039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6" y="533400"/>
            <a:ext cx="8184127"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24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6" y="533400"/>
            <a:ext cx="8184127"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600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77687"/>
            <a:ext cx="6705600" cy="646331"/>
          </a:xfrm>
          <a:prstGeom prst="rect">
            <a:avLst/>
          </a:prstGeom>
          <a:noFill/>
        </p:spPr>
        <p:txBody>
          <a:bodyPr wrap="square" rtlCol="0">
            <a:spAutoFit/>
          </a:bodyPr>
          <a:lstStyle/>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Another window will appear. This is your </a:t>
            </a:r>
            <a:r>
              <a:rPr lang="en-US" dirty="0" err="1" smtClean="0">
                <a:latin typeface="Arial" panose="020B0604020202020204" pitchFamily="34" charset="0"/>
                <a:ea typeface="Adobe Gothic Std B" pitchFamily="34" charset="-128"/>
                <a:cs typeface="Arial" panose="020B0604020202020204" pitchFamily="34" charset="0"/>
              </a:rPr>
              <a:t>workarea</a:t>
            </a:r>
            <a:r>
              <a:rPr lang="en-US" dirty="0" smtClean="0">
                <a:latin typeface="Arial" panose="020B0604020202020204" pitchFamily="34" charset="0"/>
                <a:ea typeface="Adobe Gothic Std B" pitchFamily="34" charset="-128"/>
                <a:cs typeface="Arial" panose="020B0604020202020204" pitchFamily="34" charset="0"/>
              </a:rPr>
              <a:t>. Click on Content tab to access the webpages on the GSU Website .</a:t>
            </a:r>
            <a:endParaRPr lang="en-US" dirty="0">
              <a:latin typeface="Arial" panose="020B0604020202020204" pitchFamily="34" charset="0"/>
              <a:ea typeface="Adobe Gothic Std B" pitchFamily="34" charset="-128"/>
              <a:cs typeface="Arial" panose="020B060402020202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00218"/>
            <a:ext cx="7134440" cy="514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71600" y="1369584"/>
            <a:ext cx="838200" cy="609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887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7" y="533400"/>
            <a:ext cx="8184125" cy="5333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015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7" y="533400"/>
            <a:ext cx="8184125" cy="53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422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7" y="533400"/>
            <a:ext cx="8184124" cy="533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951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7" y="533400"/>
            <a:ext cx="8184124" cy="533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550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8" y="533400"/>
            <a:ext cx="8184122" cy="533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883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8" y="533400"/>
            <a:ext cx="8184122" cy="533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757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558" y="533400"/>
            <a:ext cx="8184121" cy="533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5511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533400"/>
            <a:ext cx="7467600" cy="3429000"/>
          </a:xfrm>
        </p:spPr>
        <p:txBody>
          <a:bodyPr/>
          <a:lstStyle/>
          <a:p>
            <a:pPr marL="0" indent="0">
              <a:buNone/>
            </a:pPr>
            <a:r>
              <a:rPr lang="en-US" dirty="0" smtClean="0">
                <a:latin typeface="Adobe Gothic Std B" pitchFamily="34" charset="-128"/>
                <a:ea typeface="Adobe Gothic Std B" pitchFamily="34" charset="-128"/>
              </a:rPr>
              <a:t>If you need assistance you can contact:</a:t>
            </a:r>
          </a:p>
          <a:p>
            <a:pPr marL="0" indent="0">
              <a:buNone/>
            </a:pPr>
            <a:endParaRPr lang="en-US" dirty="0" smtClean="0">
              <a:latin typeface="Adobe Gothic Std B" pitchFamily="34" charset="-128"/>
              <a:ea typeface="Adobe Gothic Std B" pitchFamily="34" charset="-128"/>
            </a:endParaRPr>
          </a:p>
          <a:p>
            <a:pPr marL="0" indent="0">
              <a:buNone/>
            </a:pPr>
            <a:r>
              <a:rPr lang="en-US" dirty="0" smtClean="0">
                <a:latin typeface="Adobe Gothic Std B" pitchFamily="34" charset="-128"/>
                <a:ea typeface="Adobe Gothic Std B" pitchFamily="34" charset="-128"/>
              </a:rPr>
              <a:t>Antonio De Castro</a:t>
            </a:r>
          </a:p>
          <a:p>
            <a:pPr marL="0" indent="0">
              <a:buNone/>
            </a:pPr>
            <a:r>
              <a:rPr lang="en-US" dirty="0" smtClean="0">
                <a:latin typeface="Adobe Gothic Std B" pitchFamily="34" charset="-128"/>
                <a:ea typeface="Adobe Gothic Std B" pitchFamily="34" charset="-128"/>
              </a:rPr>
              <a:t>Web Design Manager</a:t>
            </a:r>
          </a:p>
          <a:p>
            <a:pPr marL="0" indent="0">
              <a:buNone/>
            </a:pPr>
            <a:r>
              <a:rPr lang="en-US" dirty="0" smtClean="0">
                <a:latin typeface="Adobe Gothic Std B" pitchFamily="34" charset="-128"/>
                <a:ea typeface="Adobe Gothic Std B" pitchFamily="34" charset="-128"/>
                <a:hlinkClick r:id="rId2"/>
              </a:rPr>
              <a:t>adecastro@govst.edu</a:t>
            </a:r>
            <a:endParaRPr lang="en-US" dirty="0" smtClean="0">
              <a:latin typeface="Adobe Gothic Std B" pitchFamily="34" charset="-128"/>
              <a:ea typeface="Adobe Gothic Std B" pitchFamily="34" charset="-128"/>
            </a:endParaRPr>
          </a:p>
          <a:p>
            <a:pPr marL="0" indent="0">
              <a:buNone/>
            </a:pPr>
            <a:endParaRPr lang="en-US" dirty="0">
              <a:latin typeface="Adobe Gothic Std B" pitchFamily="34" charset="-128"/>
              <a:ea typeface="Adobe Gothic Std B" pitchFamily="34" charset="-128"/>
            </a:endParaRPr>
          </a:p>
          <a:p>
            <a:pPr marL="0" indent="0">
              <a:buNone/>
            </a:pPr>
            <a:r>
              <a:rPr lang="en-US" dirty="0" smtClean="0">
                <a:latin typeface="Adobe Gothic Std B" pitchFamily="34" charset="-128"/>
                <a:ea typeface="Adobe Gothic Std B" pitchFamily="34" charset="-128"/>
              </a:rPr>
              <a:t>Or call (708) 534-8951</a:t>
            </a:r>
            <a:endParaRPr lang="en-US"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2521427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239" y="268069"/>
            <a:ext cx="6705600" cy="1292662"/>
          </a:xfrm>
          <a:prstGeom prst="rect">
            <a:avLst/>
          </a:prstGeom>
          <a:noFill/>
        </p:spPr>
        <p:txBody>
          <a:bodyPr wrap="square" rtlCol="0">
            <a:spAutoFit/>
          </a:bodyPr>
          <a:lstStyle/>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To access your page look at the URL of your webpage:</a:t>
            </a:r>
          </a:p>
          <a:p>
            <a:pPr marL="342900" indent="-342900">
              <a:buFont typeface="+mj-lt"/>
              <a:buAutoNum type="arabicPeriod"/>
            </a:pPr>
            <a:r>
              <a:rPr lang="en-US" sz="2000" dirty="0" smtClean="0">
                <a:latin typeface="Arial" panose="020B0604020202020204" pitchFamily="34" charset="0"/>
                <a:ea typeface="Adobe Gothic Std B" pitchFamily="34" charset="-128"/>
                <a:cs typeface="Arial" panose="020B0604020202020204" pitchFamily="34" charset="0"/>
              </a:rPr>
              <a:t>In this </a:t>
            </a:r>
            <a:r>
              <a:rPr lang="en-US" sz="2000" dirty="0">
                <a:latin typeface="Arial" panose="020B0604020202020204" pitchFamily="34" charset="0"/>
                <a:ea typeface="Adobe Gothic Std B" pitchFamily="34" charset="-128"/>
                <a:cs typeface="Arial" panose="020B0604020202020204" pitchFamily="34" charset="0"/>
              </a:rPr>
              <a:t>example </a:t>
            </a:r>
            <a:r>
              <a:rPr lang="en-US" sz="2000" dirty="0" smtClean="0">
                <a:latin typeface="Arial" panose="020B0604020202020204" pitchFamily="34" charset="0"/>
                <a:ea typeface="Adobe Gothic Std B" pitchFamily="34" charset="-128"/>
                <a:cs typeface="Arial" panose="020B0604020202020204" pitchFamily="34" charset="0"/>
              </a:rPr>
              <a:t>it’s</a:t>
            </a:r>
            <a:r>
              <a:rPr lang="en-US" sz="2000" dirty="0">
                <a:latin typeface="Arial" panose="020B0604020202020204" pitchFamily="34" charset="0"/>
                <a:ea typeface="Adobe Gothic Std B" pitchFamily="34" charset="-128"/>
                <a:cs typeface="Arial" panose="020B0604020202020204" pitchFamily="34" charset="0"/>
              </a:rPr>
              <a:t/>
            </a:r>
            <a:br>
              <a:rPr lang="en-US" sz="2000" dirty="0">
                <a:latin typeface="Arial" panose="020B0604020202020204" pitchFamily="34" charset="0"/>
                <a:ea typeface="Adobe Gothic Std B" pitchFamily="34" charset="-128"/>
                <a:cs typeface="Arial" panose="020B0604020202020204" pitchFamily="34" charset="0"/>
              </a:rPr>
            </a:br>
            <a:r>
              <a:rPr lang="en-US" sz="2000" dirty="0">
                <a:solidFill>
                  <a:srgbClr val="FF0000"/>
                </a:solidFill>
                <a:latin typeface="Arial" panose="020B0604020202020204" pitchFamily="34" charset="0"/>
                <a:ea typeface="Adobe Gothic Std B" pitchFamily="34" charset="-128"/>
                <a:cs typeface="Arial" panose="020B0604020202020204" pitchFamily="34" charset="0"/>
              </a:rPr>
              <a:t>/Academics/</a:t>
            </a:r>
            <a:r>
              <a:rPr lang="en-US" sz="2000" dirty="0" err="1">
                <a:solidFill>
                  <a:srgbClr val="FF0000"/>
                </a:solidFill>
                <a:latin typeface="Arial" panose="020B0604020202020204" pitchFamily="34" charset="0"/>
                <a:ea typeface="Adobe Gothic Std B" pitchFamily="34" charset="-128"/>
                <a:cs typeface="Arial" panose="020B0604020202020204" pitchFamily="34" charset="0"/>
              </a:rPr>
              <a:t>Colleges_and_Programs</a:t>
            </a:r>
            <a:r>
              <a:rPr lang="en-US" sz="2000" dirty="0">
                <a:solidFill>
                  <a:srgbClr val="FF0000"/>
                </a:solidFill>
                <a:latin typeface="Arial" panose="020B0604020202020204" pitchFamily="34" charset="0"/>
                <a:ea typeface="Adobe Gothic Std B" pitchFamily="34" charset="-128"/>
                <a:cs typeface="Arial" panose="020B0604020202020204" pitchFamily="34" charset="0"/>
              </a:rPr>
              <a:t>/</a:t>
            </a:r>
            <a:r>
              <a:rPr lang="en-US" sz="2000" dirty="0" err="1">
                <a:solidFill>
                  <a:srgbClr val="FF0000"/>
                </a:solidFill>
                <a:latin typeface="Arial" panose="020B0604020202020204" pitchFamily="34" charset="0"/>
                <a:ea typeface="Adobe Gothic Std B" pitchFamily="34" charset="-128"/>
                <a:cs typeface="Arial" panose="020B0604020202020204" pitchFamily="34" charset="0"/>
              </a:rPr>
              <a:t>College_of_Arts_and_Sciences</a:t>
            </a:r>
            <a:r>
              <a:rPr lang="en-US" sz="2000" dirty="0">
                <a:solidFill>
                  <a:srgbClr val="FF0000"/>
                </a:solidFill>
                <a:latin typeface="Arial" panose="020B0604020202020204" pitchFamily="34" charset="0"/>
                <a:ea typeface="Adobe Gothic Std B" pitchFamily="34" charset="-128"/>
                <a:cs typeface="Arial" panose="020B0604020202020204" pitchFamily="34" charset="0"/>
              </a:rPr>
              <a:t>/</a:t>
            </a:r>
            <a:r>
              <a:rPr lang="en-US" sz="2000" dirty="0" err="1">
                <a:solidFill>
                  <a:srgbClr val="FF0000"/>
                </a:solidFill>
                <a:latin typeface="Arial" panose="020B0604020202020204" pitchFamily="34" charset="0"/>
                <a:ea typeface="Adobe Gothic Std B" pitchFamily="34" charset="-128"/>
                <a:cs typeface="Arial" panose="020B0604020202020204" pitchFamily="34" charset="0"/>
              </a:rPr>
              <a:t>Division_of_Science</a:t>
            </a:r>
            <a:r>
              <a:rPr lang="en-US" sz="2000" dirty="0">
                <a:solidFill>
                  <a:srgbClr val="FF0000"/>
                </a:solidFill>
                <a:latin typeface="Arial" panose="020B0604020202020204" pitchFamily="34" charset="0"/>
                <a:ea typeface="Adobe Gothic Std B" pitchFamily="34" charset="-128"/>
                <a:cs typeface="Arial" panose="020B0604020202020204" pitchFamily="34" charset="0"/>
              </a:rPr>
              <a:t>/Biology/</a:t>
            </a:r>
            <a:endParaRPr lang="en-US" sz="2000" dirty="0" smtClean="0">
              <a:solidFill>
                <a:srgbClr val="FF0000"/>
              </a:solidFill>
              <a:latin typeface="Arial" panose="020B0604020202020204" pitchFamily="34" charset="0"/>
              <a:ea typeface="Adobe Gothic Std B" pitchFamily="34" charset="-128"/>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33" y="1600200"/>
            <a:ext cx="6639611" cy="476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752600"/>
            <a:ext cx="3429000" cy="45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091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239" y="268069"/>
            <a:ext cx="6705600" cy="1754326"/>
          </a:xfrm>
          <a:prstGeom prst="rect">
            <a:avLst/>
          </a:prstGeom>
          <a:noFill/>
        </p:spPr>
        <p:txBody>
          <a:bodyPr wrap="square" rtlCol="0">
            <a:spAutoFit/>
          </a:bodyPr>
          <a:lstStyle/>
          <a:p>
            <a:pPr marL="342900" indent="-342900">
              <a:buFont typeface="+mj-lt"/>
              <a:buAutoNum type="arabicPeriod"/>
            </a:pPr>
            <a:r>
              <a:rPr lang="en-US" dirty="0" smtClean="0">
                <a:latin typeface="Arial" panose="020B0604020202020204" pitchFamily="34" charset="0"/>
                <a:ea typeface="Adobe Gothic Std B" pitchFamily="34" charset="-128"/>
                <a:cs typeface="Arial" panose="020B0604020202020204" pitchFamily="34" charset="0"/>
              </a:rPr>
              <a:t>In </a:t>
            </a:r>
            <a:r>
              <a:rPr lang="en-US" dirty="0">
                <a:latin typeface="Arial" panose="020B0604020202020204" pitchFamily="34" charset="0"/>
                <a:ea typeface="Adobe Gothic Std B" pitchFamily="34" charset="-128"/>
                <a:cs typeface="Arial" panose="020B0604020202020204" pitchFamily="34" charset="0"/>
              </a:rPr>
              <a:t>t</a:t>
            </a:r>
            <a:r>
              <a:rPr lang="en-US" dirty="0" smtClean="0">
                <a:latin typeface="Arial" panose="020B0604020202020204" pitchFamily="34" charset="0"/>
                <a:ea typeface="Adobe Gothic Std B" pitchFamily="34" charset="-128"/>
                <a:cs typeface="Arial" panose="020B0604020202020204" pitchFamily="34" charset="0"/>
              </a:rPr>
              <a:t>he work area look for the corresponding directories (folders). In this example it’s:</a:t>
            </a:r>
            <a:br>
              <a:rPr lang="en-US" dirty="0" smtClean="0">
                <a:latin typeface="Arial" panose="020B0604020202020204" pitchFamily="34" charset="0"/>
                <a:ea typeface="Adobe Gothic Std B" pitchFamily="34" charset="-128"/>
                <a:cs typeface="Arial" panose="020B0604020202020204" pitchFamily="34" charset="0"/>
              </a:rPr>
            </a:br>
            <a:r>
              <a:rPr lang="en-US" dirty="0" smtClean="0">
                <a:solidFill>
                  <a:srgbClr val="FF0000"/>
                </a:solidFill>
                <a:latin typeface="Arial" panose="020B0604020202020204" pitchFamily="34" charset="0"/>
                <a:ea typeface="Adobe Gothic Std B" pitchFamily="34" charset="-128"/>
                <a:cs typeface="Arial" panose="020B0604020202020204" pitchFamily="34" charset="0"/>
              </a:rPr>
              <a:t>Academics&gt;</a:t>
            </a:r>
            <a:r>
              <a:rPr lang="en-US" dirty="0" err="1" smtClean="0">
                <a:solidFill>
                  <a:srgbClr val="FF0000"/>
                </a:solidFill>
                <a:latin typeface="Arial" panose="020B0604020202020204" pitchFamily="34" charset="0"/>
                <a:ea typeface="Adobe Gothic Std B" pitchFamily="34" charset="-128"/>
                <a:cs typeface="Arial" panose="020B0604020202020204" pitchFamily="34" charset="0"/>
              </a:rPr>
              <a:t>Colleges_and_Programs</a:t>
            </a:r>
            <a:r>
              <a:rPr lang="en-US" dirty="0" smtClean="0">
                <a:solidFill>
                  <a:srgbClr val="FF0000"/>
                </a:solidFill>
                <a:latin typeface="Arial" panose="020B0604020202020204" pitchFamily="34" charset="0"/>
                <a:ea typeface="Adobe Gothic Std B" pitchFamily="34" charset="-128"/>
                <a:cs typeface="Arial" panose="020B0604020202020204" pitchFamily="34" charset="0"/>
              </a:rPr>
              <a:t>&gt;</a:t>
            </a:r>
            <a:r>
              <a:rPr lang="en-US" dirty="0" err="1" smtClean="0">
                <a:solidFill>
                  <a:srgbClr val="FF0000"/>
                </a:solidFill>
                <a:latin typeface="Arial" panose="020B0604020202020204" pitchFamily="34" charset="0"/>
                <a:ea typeface="Adobe Gothic Std B" pitchFamily="34" charset="-128"/>
                <a:cs typeface="Arial" panose="020B0604020202020204" pitchFamily="34" charset="0"/>
              </a:rPr>
              <a:t>College_of_Arts_and_Sciences</a:t>
            </a:r>
            <a:r>
              <a:rPr lang="en-US" dirty="0" smtClean="0">
                <a:solidFill>
                  <a:srgbClr val="FF0000"/>
                </a:solidFill>
                <a:latin typeface="Arial" panose="020B0604020202020204" pitchFamily="34" charset="0"/>
                <a:ea typeface="Adobe Gothic Std B" pitchFamily="34" charset="-128"/>
                <a:cs typeface="Arial" panose="020B0604020202020204" pitchFamily="34" charset="0"/>
              </a:rPr>
              <a:t> (CAS) &gt; </a:t>
            </a:r>
            <a:r>
              <a:rPr lang="en-US" dirty="0" err="1" smtClean="0">
                <a:solidFill>
                  <a:srgbClr val="FF0000"/>
                </a:solidFill>
                <a:latin typeface="Arial" panose="020B0604020202020204" pitchFamily="34" charset="0"/>
                <a:ea typeface="Adobe Gothic Std B" pitchFamily="34" charset="-128"/>
                <a:cs typeface="Arial" panose="020B0604020202020204" pitchFamily="34" charset="0"/>
              </a:rPr>
              <a:t>Division_of_Science</a:t>
            </a:r>
            <a:r>
              <a:rPr lang="en-US" dirty="0" smtClean="0">
                <a:solidFill>
                  <a:srgbClr val="FF0000"/>
                </a:solidFill>
                <a:latin typeface="Arial" panose="020B0604020202020204" pitchFamily="34" charset="0"/>
                <a:ea typeface="Adobe Gothic Std B" pitchFamily="34" charset="-128"/>
                <a:cs typeface="Arial" panose="020B0604020202020204" pitchFamily="34" charset="0"/>
              </a:rPr>
              <a:t> &gt;Biology</a:t>
            </a:r>
          </a:p>
          <a:p>
            <a:pPr marL="342900" indent="-342900">
              <a:buFont typeface="+mj-lt"/>
              <a:buAutoNum type="arabicPeriod"/>
            </a:pPr>
            <a:r>
              <a:rPr lang="en-US" dirty="0">
                <a:latin typeface="Arial" panose="020B0604020202020204" pitchFamily="34" charset="0"/>
                <a:ea typeface="Adobe Gothic Std B" pitchFamily="34" charset="-128"/>
                <a:cs typeface="Arial" panose="020B0604020202020204" pitchFamily="34" charset="0"/>
              </a:rPr>
              <a:t>Click on the page you want to edit in the right column</a:t>
            </a:r>
          </a:p>
          <a:p>
            <a:pPr marL="342900" indent="-342900">
              <a:buFont typeface="+mj-lt"/>
              <a:buAutoNum type="arabicPeriod"/>
            </a:pPr>
            <a:endParaRPr lang="en-US" dirty="0" smtClean="0">
              <a:solidFill>
                <a:srgbClr val="FF0000"/>
              </a:solidFill>
              <a:latin typeface="Arial" panose="020B0604020202020204" pitchFamily="34" charset="0"/>
              <a:ea typeface="Adobe Gothic Std B" pitchFamily="34" charset="-128"/>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6542676" cy="472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2971800"/>
            <a:ext cx="16764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4600" y="3274305"/>
            <a:ext cx="457200" cy="228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63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5239" y="268069"/>
            <a:ext cx="6705600" cy="369332"/>
          </a:xfrm>
          <a:prstGeom prst="rect">
            <a:avLst/>
          </a:prstGeom>
          <a:noFill/>
        </p:spPr>
        <p:txBody>
          <a:bodyPr wrap="square" rtlCol="0">
            <a:spAutoFit/>
          </a:bodyPr>
          <a:lstStyle/>
          <a:p>
            <a:pPr marL="342900" indent="-342900">
              <a:buFont typeface="+mj-lt"/>
              <a:buAutoNum type="arabicPeriod"/>
            </a:pPr>
            <a:r>
              <a:rPr lang="en-US" dirty="0" smtClean="0">
                <a:solidFill>
                  <a:srgbClr val="FF0000"/>
                </a:solidFill>
                <a:latin typeface="Arial" panose="020B0604020202020204" pitchFamily="34" charset="0"/>
                <a:ea typeface="Adobe Gothic Std B" pitchFamily="34" charset="-128"/>
                <a:cs typeface="Arial" panose="020B0604020202020204" pitchFamily="34" charset="0"/>
              </a:rPr>
              <a:t>Then once on the page, click on the EDIT Button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62025"/>
            <a:ext cx="724236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67000" y="1800225"/>
            <a:ext cx="457200" cy="4571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33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2387</TotalTime>
  <Words>1759</Words>
  <Application>Microsoft Office PowerPoint</Application>
  <PresentationFormat>On-screen Show (4:3)</PresentationFormat>
  <Paragraphs>103</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Adobe Fan Heiti Std B</vt:lpstr>
      <vt:lpstr>Adobe Gothic Std B</vt:lpstr>
      <vt:lpstr>Arial</vt:lpstr>
      <vt:lpstr>Calibri</vt:lpstr>
      <vt:lpstr>Century Schoolbook</vt:lpstr>
      <vt:lpstr>Wingdings</vt:lpstr>
      <vt:lpstr>Wingdings 2</vt:lpstr>
      <vt:lpstr>Oriel</vt:lpstr>
      <vt:lpstr>PowerPoint Presentation</vt:lpstr>
      <vt:lpstr>PowerPoint Presentation</vt:lpstr>
      <vt:lpstr>GOVERNOR STATE UNIVERSITY Content Management System (CMS)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Update an Existing PDF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GOVERNOR STATE UNIVERSITY Content Management System (CMS) Training</dc:title>
  <dc:creator>De Castro, Antonio</dc:creator>
  <cp:lastModifiedBy>De Castro, Antonio</cp:lastModifiedBy>
  <cp:revision>190</cp:revision>
  <dcterms:created xsi:type="dcterms:W3CDTF">2014-06-25T13:00:41Z</dcterms:created>
  <dcterms:modified xsi:type="dcterms:W3CDTF">2017-10-25T13:43:05Z</dcterms:modified>
</cp:coreProperties>
</file>